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59"/>
  </p:notesMasterIdLst>
  <p:handoutMasterIdLst>
    <p:handoutMasterId r:id="rId60"/>
  </p:handoutMasterIdLst>
  <p:sldIdLst>
    <p:sldId id="343" r:id="rId2"/>
    <p:sldId id="257" r:id="rId3"/>
    <p:sldId id="305" r:id="rId4"/>
    <p:sldId id="324" r:id="rId5"/>
    <p:sldId id="353" r:id="rId6"/>
    <p:sldId id="308" r:id="rId7"/>
    <p:sldId id="325" r:id="rId8"/>
    <p:sldId id="326" r:id="rId9"/>
    <p:sldId id="344" r:id="rId10"/>
    <p:sldId id="345" r:id="rId11"/>
    <p:sldId id="347" r:id="rId12"/>
    <p:sldId id="351" r:id="rId13"/>
    <p:sldId id="352" r:id="rId14"/>
    <p:sldId id="388" r:id="rId15"/>
    <p:sldId id="363" r:id="rId16"/>
    <p:sldId id="354" r:id="rId17"/>
    <p:sldId id="358" r:id="rId18"/>
    <p:sldId id="310" r:id="rId19"/>
    <p:sldId id="362" r:id="rId20"/>
    <p:sldId id="356" r:id="rId21"/>
    <p:sldId id="357" r:id="rId22"/>
    <p:sldId id="382" r:id="rId23"/>
    <p:sldId id="359" r:id="rId24"/>
    <p:sldId id="366" r:id="rId25"/>
    <p:sldId id="375" r:id="rId26"/>
    <p:sldId id="391" r:id="rId27"/>
    <p:sldId id="405" r:id="rId28"/>
    <p:sldId id="392" r:id="rId29"/>
    <p:sldId id="393" r:id="rId30"/>
    <p:sldId id="380" r:id="rId31"/>
    <p:sldId id="376" r:id="rId32"/>
    <p:sldId id="377" r:id="rId33"/>
    <p:sldId id="378" r:id="rId34"/>
    <p:sldId id="379" r:id="rId35"/>
    <p:sldId id="374" r:id="rId36"/>
    <p:sldId id="364" r:id="rId37"/>
    <p:sldId id="370" r:id="rId38"/>
    <p:sldId id="394" r:id="rId39"/>
    <p:sldId id="368" r:id="rId40"/>
    <p:sldId id="371" r:id="rId41"/>
    <p:sldId id="372" r:id="rId42"/>
    <p:sldId id="373" r:id="rId43"/>
    <p:sldId id="395" r:id="rId44"/>
    <p:sldId id="383" r:id="rId45"/>
    <p:sldId id="400" r:id="rId46"/>
    <p:sldId id="401" r:id="rId47"/>
    <p:sldId id="397" r:id="rId48"/>
    <p:sldId id="399" r:id="rId49"/>
    <p:sldId id="402" r:id="rId50"/>
    <p:sldId id="307" r:id="rId51"/>
    <p:sldId id="403" r:id="rId52"/>
    <p:sldId id="410" r:id="rId53"/>
    <p:sldId id="404" r:id="rId54"/>
    <p:sldId id="408" r:id="rId55"/>
    <p:sldId id="409" r:id="rId56"/>
    <p:sldId id="407" r:id="rId57"/>
    <p:sldId id="398" r:id="rId58"/>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93" autoAdjust="0"/>
    <p:restoredTop sz="94704" autoAdjust="0"/>
  </p:normalViewPr>
  <p:slideViewPr>
    <p:cSldViewPr>
      <p:cViewPr>
        <p:scale>
          <a:sx n="66" d="100"/>
          <a:sy n="66" d="100"/>
        </p:scale>
        <p:origin x="-3210" y="-1320"/>
      </p:cViewPr>
      <p:guideLst>
        <p:guide orient="horz" pos="144"/>
        <p:guide orient="horz" pos="436"/>
        <p:guide orient="horz" pos="4179"/>
        <p:guide orient="horz" pos="3888"/>
        <p:guide orient="horz" pos="3984"/>
        <p:guide orient="horz" pos="1104"/>
        <p:guide orient="horz" pos="1008"/>
        <p:guide orient="horz" pos="2448"/>
        <p:guide orient="horz" pos="2544"/>
        <p:guide orient="horz" pos="336"/>
        <p:guide pos="2832"/>
        <p:guide pos="336"/>
        <p:guide pos="5424"/>
        <p:guide pos="2928"/>
        <p:guide pos="1968"/>
        <p:guide pos="2070"/>
        <p:guide pos="3792"/>
        <p:guide pos="1104"/>
        <p:guide pos="4656"/>
        <p:guide pos="4560"/>
        <p:guide pos="3696"/>
        <p:guide pos="1200"/>
      </p:guideLst>
    </p:cSldViewPr>
  </p:slideViewPr>
  <p:outlineViewPr>
    <p:cViewPr>
      <p:scale>
        <a:sx n="33" d="100"/>
        <a:sy n="33" d="100"/>
      </p:scale>
      <p:origin x="0" y="3209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564" y="-114"/>
      </p:cViewPr>
      <p:guideLst>
        <p:guide orient="horz" pos="3127"/>
        <p:guide pos="210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96412"/>
          </a:xfrm>
          <a:prstGeom prst="rect">
            <a:avLst/>
          </a:prstGeom>
        </p:spPr>
        <p:txBody>
          <a:bodyPr vert="horz" lIns="91440" tIns="45720" rIns="91440" bIns="45720" rtlCol="0"/>
          <a:lstStyle>
            <a:lvl1pPr algn="l">
              <a:defRPr sz="1200"/>
            </a:lvl1pPr>
          </a:lstStyle>
          <a:p>
            <a:endParaRPr lang="it-IT" dirty="0">
              <a:latin typeface="Arial" pitchFamily="34" charset="0"/>
              <a:cs typeface="Arial" pitchFamily="34" charset="0"/>
            </a:endParaRPr>
          </a:p>
        </p:txBody>
      </p:sp>
      <p:sp>
        <p:nvSpPr>
          <p:cNvPr id="3" name="Date Placeholder 2"/>
          <p:cNvSpPr>
            <a:spLocks noGrp="1"/>
          </p:cNvSpPr>
          <p:nvPr>
            <p:ph type="dt" sz="quarter" idx="1"/>
          </p:nvPr>
        </p:nvSpPr>
        <p:spPr>
          <a:xfrm>
            <a:off x="3777608" y="0"/>
            <a:ext cx="2889938" cy="496412"/>
          </a:xfrm>
          <a:prstGeom prst="rect">
            <a:avLst/>
          </a:prstGeom>
        </p:spPr>
        <p:txBody>
          <a:bodyPr vert="horz" lIns="91440" tIns="45720" rIns="91440" bIns="45720" rtlCol="0"/>
          <a:lstStyle>
            <a:lvl1pPr algn="r">
              <a:defRPr sz="1200"/>
            </a:lvl1pPr>
          </a:lstStyle>
          <a:p>
            <a:fld id="{35F05CFF-548C-4E04-B325-CF1209D66BDC}" type="datetimeFigureOut">
              <a:rPr lang="it-IT" smtClean="0">
                <a:latin typeface="Arial" pitchFamily="34" charset="0"/>
                <a:cs typeface="Arial" pitchFamily="34" charset="0"/>
              </a:rPr>
              <a:pPr/>
              <a:t>20/10/2014</a:t>
            </a:fld>
            <a:endParaRPr lang="it-IT">
              <a:latin typeface="Arial" pitchFamily="34" charset="0"/>
              <a:cs typeface="Arial" pitchFamily="34" charset="0"/>
            </a:endParaRPr>
          </a:p>
        </p:txBody>
      </p:sp>
      <p:sp>
        <p:nvSpPr>
          <p:cNvPr id="4" name="Footer Placeholder 3"/>
          <p:cNvSpPr>
            <a:spLocks noGrp="1"/>
          </p:cNvSpPr>
          <p:nvPr>
            <p:ph type="ftr" sz="quarter" idx="2"/>
          </p:nvPr>
        </p:nvSpPr>
        <p:spPr>
          <a:xfrm>
            <a:off x="1" y="9430090"/>
            <a:ext cx="2889938" cy="496412"/>
          </a:xfrm>
          <a:prstGeom prst="rect">
            <a:avLst/>
          </a:prstGeom>
        </p:spPr>
        <p:txBody>
          <a:bodyPr vert="horz" lIns="91440" tIns="45720" rIns="91440" bIns="45720" rtlCol="0" anchor="b"/>
          <a:lstStyle>
            <a:lvl1pPr algn="l">
              <a:defRPr sz="1200"/>
            </a:lvl1pPr>
          </a:lstStyle>
          <a:p>
            <a:endParaRPr lang="it-IT">
              <a:latin typeface="Arial" pitchFamily="34" charset="0"/>
              <a:cs typeface="Arial" pitchFamily="34" charset="0"/>
            </a:endParaRPr>
          </a:p>
        </p:txBody>
      </p:sp>
      <p:sp>
        <p:nvSpPr>
          <p:cNvPr id="5" name="Slide Number Placeholder 4"/>
          <p:cNvSpPr>
            <a:spLocks noGrp="1"/>
          </p:cNvSpPr>
          <p:nvPr>
            <p:ph type="sldNum" sz="quarter" idx="3"/>
          </p:nvPr>
        </p:nvSpPr>
        <p:spPr>
          <a:xfrm>
            <a:off x="3777608" y="9430090"/>
            <a:ext cx="2889938" cy="496412"/>
          </a:xfrm>
          <a:prstGeom prst="rect">
            <a:avLst/>
          </a:prstGeom>
        </p:spPr>
        <p:txBody>
          <a:bodyPr vert="horz" lIns="91440" tIns="45720" rIns="91440" bIns="45720" rtlCol="0" anchor="b"/>
          <a:lstStyle>
            <a:lvl1pPr algn="r">
              <a:defRPr sz="1200"/>
            </a:lvl1pPr>
          </a:lstStyle>
          <a:p>
            <a:fld id="{4EE90EF7-3E10-491C-87C2-59674BB3AAF6}" type="slidenum">
              <a:rPr lang="it-IT" smtClean="0">
                <a:latin typeface="Arial" pitchFamily="34" charset="0"/>
                <a:cs typeface="Arial" pitchFamily="34" charset="0"/>
              </a:rPr>
              <a:pPr/>
              <a:t>‹N›</a:t>
            </a:fld>
            <a:endParaRPr lang="it-IT">
              <a:latin typeface="Arial" pitchFamily="34" charset="0"/>
              <a:cs typeface="Arial" pitchFamily="34" charset="0"/>
            </a:endParaRPr>
          </a:p>
        </p:txBody>
      </p:sp>
    </p:spTree>
    <p:extLst>
      <p:ext uri="{BB962C8B-B14F-4D97-AF65-F5344CB8AC3E}">
        <p14:creationId xmlns:p14="http://schemas.microsoft.com/office/powerpoint/2010/main" val="2337599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96412"/>
          </a:xfrm>
          <a:prstGeom prst="rect">
            <a:avLst/>
          </a:prstGeom>
        </p:spPr>
        <p:txBody>
          <a:bodyPr vert="horz" lIns="91440" tIns="45720" rIns="91440" bIns="45720" rtlCol="0"/>
          <a:lstStyle>
            <a:lvl1pPr algn="l">
              <a:defRPr sz="1200">
                <a:latin typeface="Arial" pitchFamily="34" charset="0"/>
                <a:cs typeface="Arial" pitchFamily="34" charset="0"/>
              </a:defRPr>
            </a:lvl1pPr>
          </a:lstStyle>
          <a:p>
            <a:endParaRPr lang="it-IT"/>
          </a:p>
        </p:txBody>
      </p:sp>
      <p:sp>
        <p:nvSpPr>
          <p:cNvPr id="3" name="Date Placeholder 2"/>
          <p:cNvSpPr>
            <a:spLocks noGrp="1"/>
          </p:cNvSpPr>
          <p:nvPr>
            <p:ph type="dt" idx="1"/>
          </p:nvPr>
        </p:nvSpPr>
        <p:spPr>
          <a:xfrm>
            <a:off x="3777608" y="0"/>
            <a:ext cx="2889938" cy="496412"/>
          </a:xfrm>
          <a:prstGeom prst="rect">
            <a:avLst/>
          </a:prstGeom>
        </p:spPr>
        <p:txBody>
          <a:bodyPr vert="horz" lIns="91440" tIns="45720" rIns="91440" bIns="45720" rtlCol="0"/>
          <a:lstStyle>
            <a:lvl1pPr algn="r">
              <a:defRPr sz="1200">
                <a:latin typeface="Arial" pitchFamily="34" charset="0"/>
                <a:cs typeface="Arial" pitchFamily="34" charset="0"/>
              </a:defRPr>
            </a:lvl1pPr>
          </a:lstStyle>
          <a:p>
            <a:fld id="{5EFB8DA3-BCA9-4B7D-B50D-14F47506B614}" type="datetimeFigureOut">
              <a:rPr lang="it-IT" smtClean="0"/>
              <a:pPr/>
              <a:t>20/10/2014</a:t>
            </a:fld>
            <a:endParaRPr lang="it-IT"/>
          </a:p>
        </p:txBody>
      </p:sp>
      <p:sp>
        <p:nvSpPr>
          <p:cNvPr id="4" name="Slide Image Placeholder 3"/>
          <p:cNvSpPr>
            <a:spLocks noGrp="1" noRot="1" noChangeAspect="1"/>
          </p:cNvSpPr>
          <p:nvPr>
            <p:ph type="sldImg" idx="2"/>
          </p:nvPr>
        </p:nvSpPr>
        <p:spPr>
          <a:xfrm>
            <a:off x="854075" y="746125"/>
            <a:ext cx="4960938" cy="3721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907"/>
            <a:ext cx="5335270" cy="4467701"/>
          </a:xfrm>
          <a:prstGeom prst="rect">
            <a:avLst/>
          </a:prstGeom>
        </p:spPr>
        <p:txBody>
          <a:bodyPr vert="horz" lIns="91440" tIns="45720" rIns="91440" bIns="45720" rtlCol="0">
            <a:normAutofit/>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it-IT"/>
          </a:p>
        </p:txBody>
      </p:sp>
      <p:sp>
        <p:nvSpPr>
          <p:cNvPr id="6" name="Footer Placeholder 5"/>
          <p:cNvSpPr>
            <a:spLocks noGrp="1"/>
          </p:cNvSpPr>
          <p:nvPr>
            <p:ph type="ftr" sz="quarter" idx="4"/>
          </p:nvPr>
        </p:nvSpPr>
        <p:spPr>
          <a:xfrm>
            <a:off x="1" y="9430090"/>
            <a:ext cx="2889938" cy="496412"/>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endParaRPr lang="it-IT"/>
          </a:p>
        </p:txBody>
      </p:sp>
      <p:sp>
        <p:nvSpPr>
          <p:cNvPr id="7" name="Slide Number Placeholder 6"/>
          <p:cNvSpPr>
            <a:spLocks noGrp="1"/>
          </p:cNvSpPr>
          <p:nvPr>
            <p:ph type="sldNum" sz="quarter" idx="5"/>
          </p:nvPr>
        </p:nvSpPr>
        <p:spPr>
          <a:xfrm>
            <a:off x="3777608" y="9430090"/>
            <a:ext cx="2889938" cy="496412"/>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fld id="{F07B8F03-BC93-4120-96CA-A36DF640BE24}" type="slidenum">
              <a:rPr lang="it-IT" smtClean="0"/>
              <a:pPr/>
              <a:t>‹N›</a:t>
            </a:fld>
            <a:endParaRPr lang="it-IT"/>
          </a:p>
        </p:txBody>
      </p:sp>
    </p:spTree>
    <p:extLst>
      <p:ext uri="{BB962C8B-B14F-4D97-AF65-F5344CB8AC3E}">
        <p14:creationId xmlns:p14="http://schemas.microsoft.com/office/powerpoint/2010/main" val="242598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F07B8F03-BC93-4120-96CA-A36DF640BE24}" type="slidenum">
              <a:rPr lang="it-IT" smtClean="0"/>
              <a:pPr/>
              <a:t>2</a:t>
            </a:fld>
            <a:endParaRPr lang="it-IT"/>
          </a:p>
        </p:txBody>
      </p:sp>
    </p:spTree>
    <p:extLst>
      <p:ext uri="{BB962C8B-B14F-4D97-AF65-F5344CB8AC3E}">
        <p14:creationId xmlns:p14="http://schemas.microsoft.com/office/powerpoint/2010/main" val="2736954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12</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13</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14</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16</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17</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18</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19</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20</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21</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22</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4</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23</a:t>
            </a:fld>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25</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26</a:t>
            </a:fld>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27</a:t>
            </a:fld>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28</a:t>
            </a:fld>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29</a:t>
            </a:fld>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30</a:t>
            </a:fld>
            <a:endParaRPr 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31</a:t>
            </a:fld>
            <a:endParaRPr 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32</a:t>
            </a:fld>
            <a:endParaRPr 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33</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5</a:t>
            </a:fld>
            <a:endParaRPr 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34</a:t>
            </a:fld>
            <a:endParaRPr 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36</a:t>
            </a:fld>
            <a:endParaRPr lang="it-I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37</a:t>
            </a:fld>
            <a:endParaRPr 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38</a:t>
            </a:fld>
            <a:endParaRPr lang="it-I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39</a:t>
            </a:fld>
            <a:endParaRPr lang="it-IT"/>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40</a:t>
            </a:fld>
            <a:endParaRPr lang="it-I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it-IT" smtClean="0"/>
              <a:pPr/>
              <a:t>41</a:t>
            </a:fld>
            <a:endParaRPr lang="it-IT"/>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it-IT" smtClean="0"/>
              <a:pPr/>
              <a:t>42</a:t>
            </a:fld>
            <a:endParaRPr lang="it-IT"/>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it-IT" smtClean="0"/>
              <a:pPr/>
              <a:t>43</a:t>
            </a:fld>
            <a:endParaRPr lang="it-IT"/>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it-IT" smtClean="0"/>
              <a:pPr/>
              <a:t>44</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it-IT" smtClean="0"/>
              <a:pPr/>
              <a:t>6</a:t>
            </a:fld>
            <a:endParaRPr lang="it-IT"/>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it-IT" smtClean="0"/>
              <a:pPr/>
              <a:t>45</a:t>
            </a:fld>
            <a:endParaRPr lang="it-IT"/>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it-IT" smtClean="0"/>
              <a:pPr/>
              <a:t>46</a:t>
            </a:fld>
            <a:endParaRPr lang="it-IT"/>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it-IT" smtClean="0"/>
              <a:pPr/>
              <a:t>47</a:t>
            </a:fld>
            <a:endParaRPr lang="it-IT"/>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it-IT" smtClean="0"/>
              <a:pPr/>
              <a:t>48</a:t>
            </a:fld>
            <a:endParaRPr lang="it-IT"/>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it-IT" smtClean="0"/>
              <a:pPr/>
              <a:t>49</a:t>
            </a:fld>
            <a:endParaRPr lang="it-IT"/>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51</a:t>
            </a:fld>
            <a:endParaRPr lang="it-IT"/>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52</a:t>
            </a:fld>
            <a:endParaRPr lang="it-IT"/>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53</a:t>
            </a:fld>
            <a:endParaRPr lang="it-IT"/>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54</a:t>
            </a:fld>
            <a:endParaRPr lang="it-IT"/>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55</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7</a:t>
            </a:fld>
            <a:endParaRPr lang="it-IT"/>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57</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8</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9</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10</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it-IT" smtClean="0"/>
              <a:pPr/>
              <a:t>11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it-IT" noProof="0" smtClean="0"/>
              <a:t>Click to add the presentation’s main title</a:t>
            </a:r>
            <a:endParaRPr lang="it-IT"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it-IT" noProof="0" smtClean="0"/>
              <a:t>Subtitle and date (move higher if title is only one line)</a:t>
            </a:r>
            <a:endParaRPr lang="it-IT" noProof="0" dirty="0" smtClean="0"/>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it-IT" noProof="0" smtClean="0"/>
              <a:t>www.pwc.com</a:t>
            </a:r>
            <a:endParaRPr lang="it-IT" noProof="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
        <p:nvSpPr>
          <p:cNvPr id="8"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it-IT" smtClean="0"/>
              <a:t>24 giugno 2014</a:t>
            </a:r>
            <a:endParaRPr lang="it-IT" dirty="0"/>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it-IT" noProof="0" smtClean="0"/>
              <a:t>Click to edit Master title style</a:t>
            </a:r>
            <a:endParaRPr lang="it-IT"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1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
        <p:nvSpPr>
          <p:cNvPr id="1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it-IT" smtClean="0"/>
              <a:t>24 giugno 2014</a:t>
            </a:r>
            <a:endParaRPr lang="it-IT"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it-IT" noProof="0" smtClean="0"/>
              <a:t>Click to edit Master title style</a:t>
            </a:r>
            <a:endParaRPr lang="it-IT"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it-IT" smtClean="0"/>
              <a:pPr/>
              <a:t>‹N›</a:t>
            </a:fld>
            <a:endParaRPr lang="it-IT"/>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r>
              <a:rPr lang="it-IT" smtClean="0"/>
              <a:t>24 giugno 2014</a:t>
            </a:r>
            <a:endParaRPr lang="it-IT" dirty="0"/>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chemeClr val="tx1"/>
                </a:solidFill>
              </a:defRPr>
            </a:lvl1pPr>
          </a:lstStyle>
          <a:p>
            <a:r>
              <a:rPr lang="it-IT" noProof="0" smtClean="0"/>
              <a:t>Click to edit Master title style</a:t>
            </a:r>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noProof="0" smtClean="0"/>
              <a:t>Click to edit Master subtitle style</a:t>
            </a:r>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it-IT" smtClean="0"/>
              <a:t>24 giugno 2014</a:t>
            </a:r>
            <a:endParaRPr lang="it-IT" dirty="0"/>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it-IT" noProof="0" smtClean="0"/>
              <a:t>Click to edit Master title style</a:t>
            </a:r>
            <a:endParaRPr lang="it-IT" noProof="0"/>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it-IT" noProof="0" smtClean="0"/>
              <a:t>Click to edit Master subtitle style</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it-IT" smtClean="0"/>
              <a:pPr/>
              <a:t>‹N›</a:t>
            </a:fld>
            <a:endParaRPr lang="it-IT"/>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r>
              <a:rPr lang="it-IT" smtClean="0"/>
              <a:t>24 giugno 2014</a:t>
            </a:r>
            <a:endParaRPr lang="it-IT" dirty="0"/>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it-IT" noProof="0" smtClean="0"/>
              <a:t>Click to edit Master title style</a:t>
            </a:r>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it-IT" noProof="0" smtClean="0"/>
              <a:t>Click to edit Master subtitle style</a:t>
            </a:r>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it-IT" smtClean="0"/>
              <a:pPr/>
              <a:t>‹N›</a:t>
            </a:fld>
            <a:endParaRPr lang="it-IT"/>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r>
              <a:rPr lang="it-IT" smtClean="0"/>
              <a:t>24 giugno 2014</a:t>
            </a:r>
            <a:endParaRPr lang="it-IT" dirty="0"/>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it-IT" noProof="0" smtClean="0"/>
              <a:t>Click to add the presentation’s main title</a:t>
            </a:r>
            <a:endParaRPr lang="it-IT"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it-IT" noProof="0" smtClean="0"/>
              <a:t>Subtitle and date (move higher if title is only one line)</a:t>
            </a:r>
            <a:endParaRPr lang="it-IT" noProof="0" dirty="0" smtClean="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US" noProof="0" smtClean="0"/>
              <a:t>Click icon to add picture</a:t>
            </a:r>
            <a:endParaRPr lang="en-GB"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it-IT" noProof="0" smtClean="0"/>
              <a:t>Click to add the presentation’s main title</a:t>
            </a:r>
            <a:endParaRPr lang="it-IT" noProof="0"/>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it-IT" noProof="0" smtClean="0"/>
              <a:t>Subtitle and date (move higher if title is only one line)</a:t>
            </a:r>
            <a:endParaRPr lang="it-IT" noProof="0" dirty="0" smtClean="0"/>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it-IT" noProof="0" smtClean="0"/>
              <a:t>www.pwc.com</a:t>
            </a:r>
            <a:endParaRPr lang="it-IT" noProof="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Slide: Picture">
    <p:spTree>
      <p:nvGrpSpPr>
        <p:cNvPr id="1" name=""/>
        <p:cNvGrpSpPr/>
        <p:nvPr/>
      </p:nvGrpSpPr>
      <p:grpSpPr>
        <a:xfrm>
          <a:off x="0" y="0"/>
          <a:ext cx="0" cy="0"/>
          <a:chOff x="0" y="0"/>
          <a:chExt cx="0" cy="0"/>
        </a:xfrm>
      </p:grpSpPr>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it-IT" noProof="0" smtClean="0"/>
              <a:t>Click to add the presentation’s main title</a:t>
            </a:r>
            <a:endParaRPr lang="it-IT"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it-IT" noProof="0" smtClean="0"/>
              <a:t>Subtitle and date (move higher if title is only one line)</a:t>
            </a:r>
            <a:endParaRPr lang="it-IT" noProof="0" dirty="0" smtClean="0"/>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it-IT" noProof="0" smtClean="0"/>
              <a:t>www.pwc.com</a:t>
            </a:r>
            <a:endParaRPr lang="it-IT"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it-IT" noProof="0" smtClean="0"/>
              <a:t>Click to edit Master title style</a:t>
            </a:r>
            <a:endParaRPr lang="it-IT"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it-IT" smtClean="0"/>
              <a:t>24 giugno 2014</a:t>
            </a:r>
            <a:endParaRPr lang="it-IT"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it-IT" noProof="0"/>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it-IT" noProof="0"/>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it-IT" noProof="0" smtClean="0"/>
              <a:t>Click to add the presentation’s main title</a:t>
            </a:r>
            <a:endParaRPr lang="it-IT"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it-IT" noProof="0" smtClean="0"/>
              <a:t>Subtitle and date (move higher if title is only one line)</a:t>
            </a:r>
            <a:endParaRPr lang="it-IT" noProof="0" dirty="0" smtClean="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it-IT" noProof="0" smtClean="0"/>
              <a:t>Click to edit Master title style</a:t>
            </a:r>
            <a:endParaRPr lang="it-IT" noProof="0"/>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it-IT" noProof="0" smtClean="0"/>
              <a:t>Click to edit Master title style</a:t>
            </a:r>
            <a:endParaRPr lang="it-IT" noProof="0"/>
          </a:p>
        </p:txBody>
      </p:sp>
      <p:sp>
        <p:nvSpPr>
          <p:cNvPr id="28" name="Content Placeholder 26"/>
          <p:cNvSpPr>
            <a:spLocks noGrp="1"/>
          </p:cNvSpPr>
          <p:nvPr>
            <p:ph sz="quarter" idx="14"/>
          </p:nvPr>
        </p:nvSpPr>
        <p:spPr>
          <a:xfrm>
            <a:off x="533400" y="1752601"/>
            <a:ext cx="3962400" cy="4419599"/>
          </a:xfrm>
        </p:spPr>
        <p:txBody>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31" name="Content Placeholder 26"/>
          <p:cNvSpPr>
            <a:spLocks noGrp="1"/>
          </p:cNvSpPr>
          <p:nvPr>
            <p:ph sz="quarter" idx="15"/>
          </p:nvPr>
        </p:nvSpPr>
        <p:spPr>
          <a:xfrm>
            <a:off x="4648201" y="1752600"/>
            <a:ext cx="3962399" cy="4419600"/>
          </a:xfrm>
        </p:spPr>
        <p:txBody>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it-IT" smtClean="0"/>
              <a:t>24 giugno 2014</a:t>
            </a:r>
            <a:endParaRPr lang="it-IT" dirty="0"/>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it-IT" noProof="0" smtClean="0"/>
              <a:t>Click to edit Master title style</a:t>
            </a:r>
            <a:endParaRPr lang="it-IT" noProof="0"/>
          </a:p>
        </p:txBody>
      </p:sp>
      <p:sp>
        <p:nvSpPr>
          <p:cNvPr id="27" name="Content Placeholder 26"/>
          <p:cNvSpPr>
            <a:spLocks noGrp="1"/>
          </p:cNvSpPr>
          <p:nvPr>
            <p:ph sz="quarter" idx="13"/>
          </p:nvPr>
        </p:nvSpPr>
        <p:spPr>
          <a:xfrm>
            <a:off x="533400" y="1752601"/>
            <a:ext cx="2590800" cy="4419599"/>
          </a:xfrm>
        </p:spPr>
        <p:txBody>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28" name="Content Placeholder 26"/>
          <p:cNvSpPr>
            <a:spLocks noGrp="1"/>
          </p:cNvSpPr>
          <p:nvPr>
            <p:ph sz="quarter" idx="14"/>
          </p:nvPr>
        </p:nvSpPr>
        <p:spPr>
          <a:xfrm>
            <a:off x="3276601" y="1752601"/>
            <a:ext cx="2590799" cy="4419599"/>
          </a:xfrm>
        </p:spPr>
        <p:txBody>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31" name="Content Placeholder 26"/>
          <p:cNvSpPr>
            <a:spLocks noGrp="1"/>
          </p:cNvSpPr>
          <p:nvPr>
            <p:ph sz="quarter" idx="15"/>
          </p:nvPr>
        </p:nvSpPr>
        <p:spPr>
          <a:xfrm>
            <a:off x="6019800" y="1752601"/>
            <a:ext cx="2590800" cy="4419599"/>
          </a:xfrm>
        </p:spPr>
        <p:txBody>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cxnSp>
        <p:nvCxnSpPr>
          <p:cNvPr id="19" name="Shape 18"/>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it-IT" smtClean="0"/>
              <a:t>24 giugno 2014</a:t>
            </a:r>
            <a:endParaRPr lang="it-IT" dirty="0"/>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it-IT" noProof="0" smtClean="0"/>
              <a:t>Click to edit Master title style</a:t>
            </a:r>
            <a:endParaRPr lang="it-IT" noProof="0"/>
          </a:p>
        </p:txBody>
      </p:sp>
      <p:sp>
        <p:nvSpPr>
          <p:cNvPr id="28" name="Content Placeholder 26"/>
          <p:cNvSpPr>
            <a:spLocks noGrp="1"/>
          </p:cNvSpPr>
          <p:nvPr>
            <p:ph sz="quarter" idx="14"/>
          </p:nvPr>
        </p:nvSpPr>
        <p:spPr>
          <a:xfrm>
            <a:off x="533400" y="3352800"/>
            <a:ext cx="3962400" cy="2819400"/>
          </a:xfrm>
        </p:spPr>
        <p:txBody>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31" name="Content Placeholder 26"/>
          <p:cNvSpPr>
            <a:spLocks noGrp="1"/>
          </p:cNvSpPr>
          <p:nvPr>
            <p:ph sz="quarter" idx="15"/>
          </p:nvPr>
        </p:nvSpPr>
        <p:spPr>
          <a:xfrm>
            <a:off x="4648199" y="3352800"/>
            <a:ext cx="3962401" cy="2819400"/>
          </a:xfrm>
        </p:spPr>
        <p:txBody>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13" name="Text Placeholder 12"/>
          <p:cNvSpPr>
            <a:spLocks noGrp="1"/>
          </p:cNvSpPr>
          <p:nvPr>
            <p:ph type="body" sz="quarter" idx="16"/>
          </p:nvPr>
        </p:nvSpPr>
        <p:spPr>
          <a:xfrm>
            <a:off x="533400" y="1752600"/>
            <a:ext cx="8077200" cy="1447800"/>
          </a:xfrm>
        </p:spPr>
        <p:txBody>
          <a:bodyPr/>
          <a:lstStyle/>
          <a:p>
            <a:pPr lvl="0"/>
            <a:r>
              <a:rPr lang="it-IT"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it-IT" smtClean="0"/>
              <a:t>24 giugno 2014</a:t>
            </a:r>
            <a:endParaRPr lang="it-IT" dirty="0"/>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it-IT" noProof="0" smtClean="0"/>
              <a:t>Click to edit Master title style</a:t>
            </a:r>
            <a:endParaRPr lang="it-IT" noProof="0"/>
          </a:p>
        </p:txBody>
      </p:sp>
      <p:sp>
        <p:nvSpPr>
          <p:cNvPr id="28" name="Content Placeholder 26"/>
          <p:cNvSpPr>
            <a:spLocks noGrp="1"/>
          </p:cNvSpPr>
          <p:nvPr>
            <p:ph sz="quarter" idx="14"/>
          </p:nvPr>
        </p:nvSpPr>
        <p:spPr>
          <a:xfrm>
            <a:off x="6019800" y="1752600"/>
            <a:ext cx="2590800" cy="2133600"/>
          </a:xfrm>
        </p:spPr>
        <p:txBody>
          <a:bodyPr/>
          <a:lstStyle/>
          <a:p>
            <a:pPr lvl="0"/>
            <a:r>
              <a:rPr lang="it-IT"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it-IT"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it-IT"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it-IT" smtClean="0"/>
              <a:t>24 giugno 2014</a:t>
            </a:r>
            <a:endParaRPr lang="it-IT" dirty="0"/>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it-IT" noProof="0" smtClean="0"/>
              <a:t>Click to edit Master text styles</a:t>
            </a:r>
          </a:p>
        </p:txBody>
      </p:sp>
      <p:sp>
        <p:nvSpPr>
          <p:cNvPr id="2" name="Title 1"/>
          <p:cNvSpPr>
            <a:spLocks noGrp="1"/>
          </p:cNvSpPr>
          <p:nvPr>
            <p:ph type="title"/>
          </p:nvPr>
        </p:nvSpPr>
        <p:spPr>
          <a:xfrm>
            <a:off x="533400" y="685800"/>
            <a:ext cx="8077200" cy="914400"/>
          </a:xfrm>
        </p:spPr>
        <p:txBody>
          <a:bodyPr/>
          <a:lstStyle/>
          <a:p>
            <a:r>
              <a:rPr lang="it-IT" noProof="0" smtClean="0"/>
              <a:t>Click to edit Master title style</a:t>
            </a:r>
            <a:endParaRPr lang="it-IT" noProof="0"/>
          </a:p>
        </p:txBody>
      </p:sp>
      <p:sp>
        <p:nvSpPr>
          <p:cNvPr id="31" name="Content Placeholder 26"/>
          <p:cNvSpPr>
            <a:spLocks noGrp="1"/>
          </p:cNvSpPr>
          <p:nvPr>
            <p:ph sz="quarter" idx="15"/>
          </p:nvPr>
        </p:nvSpPr>
        <p:spPr>
          <a:xfrm>
            <a:off x="533400" y="4038600"/>
            <a:ext cx="2590800" cy="2133600"/>
          </a:xfrm>
        </p:spPr>
        <p:txBody>
          <a:bodyPr/>
          <a:lstStyle/>
          <a:p>
            <a:pPr lvl="0"/>
            <a:r>
              <a:rPr lang="it-IT"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it-IT"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it-IT" smtClean="0"/>
              <a:t>24 giugno 2014</a:t>
            </a:r>
            <a:endParaRPr lang="it-IT" dirty="0"/>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it-IT" noProof="1" smtClean="0"/>
              <a:t>Click to edit Master title style</a:t>
            </a:r>
            <a:endParaRPr lang="it-IT"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it-IT" noProof="1" smtClean="0"/>
              <a:t>Click to edit Master text styles</a:t>
            </a:r>
          </a:p>
          <a:p>
            <a:pPr lvl="1"/>
            <a:r>
              <a:rPr lang="it-IT" noProof="1" smtClean="0"/>
              <a:t>Second level</a:t>
            </a:r>
          </a:p>
          <a:p>
            <a:pPr lvl="2"/>
            <a:r>
              <a:rPr lang="it-IT" noProof="1" smtClean="0"/>
              <a:t>Third level</a:t>
            </a:r>
          </a:p>
          <a:p>
            <a:pPr lvl="3"/>
            <a:r>
              <a:rPr lang="it-IT" noProof="1" smtClean="0"/>
              <a:t>Fourth level</a:t>
            </a:r>
          </a:p>
          <a:p>
            <a:pPr lvl="4"/>
            <a:r>
              <a:rPr lang="it-IT" noProof="1" smtClean="0"/>
              <a:t>Fifth level</a:t>
            </a:r>
            <a:endParaRPr lang="it-IT"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it-IT" noProof="1" smtClean="0"/>
              <a:t>Click to edit Master text styles</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it-IT" smtClean="0"/>
              <a:t>24 giugno 2014</a:t>
            </a:r>
            <a:endParaRPr lang="it-IT" dirty="0"/>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it-IT" noProof="0" smtClean="0"/>
              <a:t>Click to edit Master title style</a:t>
            </a:r>
            <a:endParaRPr lang="it-IT" noProof="0"/>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it-IT" smtClean="0"/>
              <a:t>24 giugno 2014</a:t>
            </a:r>
            <a:endParaRPr lang="it-IT" dirty="0"/>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it-IT" noProof="0" smtClean="0"/>
              <a:t>Click to edit</a:t>
            </a:r>
            <a:br>
              <a:rPr lang="it-IT" noProof="0" smtClean="0"/>
            </a:br>
            <a:r>
              <a:rPr lang="it-IT" noProof="0" smtClean="0"/>
              <a:t>Master title style</a:t>
            </a:r>
            <a:endParaRPr lang="it-IT" noProof="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dirty="0" smtClean="0"/>
          </a:p>
        </p:txBody>
      </p:sp>
      <p:sp>
        <p:nvSpPr>
          <p:cNvPr id="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pPr/>
              <a:t>‹N›</a:t>
            </a:fld>
            <a:endParaRPr lang="it-IT"/>
          </a:p>
        </p:txBody>
      </p:sp>
      <p:sp>
        <p:nvSpPr>
          <p:cNvPr id="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it-IT" smtClean="0"/>
              <a:t>24 giugno 2014</a:t>
            </a:r>
            <a:endParaRPr lang="it-IT" dirty="0"/>
          </a:p>
        </p:txBody>
      </p:sp>
      <p:sp>
        <p:nvSpPr>
          <p:cNvPr id="7"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it-IT" smtClean="0"/>
              <a:t>Soggetti non residenti in Italia, tassazione dei redditi prodotti nel territorio dello Stato</a:t>
            </a:r>
            <a:endParaRPr lang="it-IT"/>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it/url?sa=i&amp;rct=j&amp;q=&amp;esrc=s&amp;frm=1&amp;source=images&amp;cd=&amp;cad=rja&amp;uact=8&amp;docid=wNExwL9ElJPbxM&amp;tbnid=ZR2yiE-03wVGJM:&amp;ved=0CAUQjRw&amp;url=http://www.gdcassociati.it/domenicoquaglio.html&amp;ei=F7m2U9TMJ-n44QT5yYGgDw&amp;bvm=bv.70138588,d.ZGU&amp;psig=AFQjCNHk6B0_IdGS9ZFQp5Pvz2yh14WwzA&amp;ust=1404570235188982" TargetMode="Externa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4"/>
          </p:nvPr>
        </p:nvSpPr>
        <p:spPr/>
        <p:txBody>
          <a:bodyPr/>
          <a:lstStyle/>
          <a:p>
            <a:fld id="{9EBD5762-3BDC-484D-9503-7EA6D5A9A8CE}" type="slidenum">
              <a:rPr lang="it-IT" smtClean="0"/>
              <a:pPr/>
              <a:t>1</a:t>
            </a:fld>
            <a:endParaRPr lang="it-IT"/>
          </a:p>
        </p:txBody>
      </p:sp>
      <p:pic>
        <p:nvPicPr>
          <p:cNvPr id="5" name="Picture 2" descr="http://www.gdcassociati.it/dottcomm.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6362" y="1143000"/>
            <a:ext cx="1171575" cy="1390651"/>
          </a:xfrm>
          <a:prstGeom prst="rect">
            <a:avLst/>
          </a:prstGeom>
          <a:noFill/>
          <a:extLst>
            <a:ext uri="{909E8E84-426E-40DD-AFC4-6F175D3DCCD1}">
              <a14:hiddenFill xmlns:a14="http://schemas.microsoft.com/office/drawing/2010/main">
                <a:solidFill>
                  <a:srgbClr val="FFFFFF"/>
                </a:solidFill>
              </a14:hiddenFill>
            </a:ext>
          </a:extLst>
        </p:spPr>
      </p:pic>
      <p:sp>
        <p:nvSpPr>
          <p:cNvPr id="6" name="Title 2"/>
          <p:cNvSpPr txBox="1">
            <a:spLocks/>
          </p:cNvSpPr>
          <p:nvPr/>
        </p:nvSpPr>
        <p:spPr>
          <a:xfrm>
            <a:off x="304800" y="5867400"/>
            <a:ext cx="6629400" cy="774700"/>
          </a:xfrm>
          <a:prstGeom prst="rect">
            <a:avLst/>
          </a:prstGeom>
        </p:spPr>
        <p:txBody>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it-IT" sz="1600" dirty="0" smtClean="0"/>
              <a:t>Valeria Calabi </a:t>
            </a:r>
          </a:p>
          <a:p>
            <a:r>
              <a:rPr lang="it-IT" sz="1600" dirty="0" smtClean="0"/>
              <a:t>Dottore Commercialista – membro della Commissione «Fiscalità Internazionale» </a:t>
            </a:r>
          </a:p>
        </p:txBody>
      </p:sp>
      <p:sp>
        <p:nvSpPr>
          <p:cNvPr id="7" name="Title 2"/>
          <p:cNvSpPr txBox="1">
            <a:spLocks/>
          </p:cNvSpPr>
          <p:nvPr/>
        </p:nvSpPr>
        <p:spPr bwMode="white">
          <a:xfrm>
            <a:off x="1830386" y="5181600"/>
            <a:ext cx="5343525" cy="5334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200" b="1" i="1" kern="1200" baseline="0">
                <a:solidFill>
                  <a:schemeClr val="bg1"/>
                </a:solidFill>
                <a:latin typeface="+mj-lt"/>
                <a:ea typeface="+mj-ea"/>
                <a:cs typeface="+mj-cs"/>
              </a:defRPr>
            </a:lvl1pPr>
          </a:lstStyle>
          <a:p>
            <a:pPr algn="ctr"/>
            <a:r>
              <a:rPr lang="it-IT" sz="2000" dirty="0" smtClean="0">
                <a:solidFill>
                  <a:schemeClr val="tx1"/>
                </a:solidFill>
              </a:rPr>
              <a:t>Bologna, 21 ottobre 2014</a:t>
            </a:r>
            <a:endParaRPr lang="it-IT" sz="2000" dirty="0">
              <a:solidFill>
                <a:schemeClr val="tx1"/>
              </a:solidFill>
            </a:endParaRPr>
          </a:p>
        </p:txBody>
      </p:sp>
      <p:sp>
        <p:nvSpPr>
          <p:cNvPr id="8" name="Title 2"/>
          <p:cNvSpPr txBox="1">
            <a:spLocks/>
          </p:cNvSpPr>
          <p:nvPr/>
        </p:nvSpPr>
        <p:spPr>
          <a:xfrm>
            <a:off x="1447801" y="3657600"/>
            <a:ext cx="6629400" cy="914400"/>
          </a:xfrm>
          <a:prstGeom prst="rect">
            <a:avLst/>
          </a:prstGeom>
        </p:spPr>
        <p:txBody>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algn="ctr"/>
            <a:r>
              <a:rPr lang="it-IT" dirty="0" smtClean="0"/>
              <a:t>La presunzione di residenza: elementi attivanti ed onere della prova</a:t>
            </a:r>
          </a:p>
          <a:p>
            <a:pPr algn="ctr"/>
            <a:endParaRPr lang="it-IT" dirty="0" smtClean="0"/>
          </a:p>
        </p:txBody>
      </p:sp>
    </p:spTree>
    <p:extLst>
      <p:ext uri="{BB962C8B-B14F-4D97-AF65-F5344CB8AC3E}">
        <p14:creationId xmlns:p14="http://schemas.microsoft.com/office/powerpoint/2010/main" val="2687728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10</a:t>
            </a:fld>
            <a:endParaRPr lang="it-IT"/>
          </a:p>
        </p:txBody>
      </p:sp>
      <p:sp>
        <p:nvSpPr>
          <p:cNvPr id="1318" name="Content Placeholder 2"/>
          <p:cNvSpPr>
            <a:spLocks noGrp="1"/>
          </p:cNvSpPr>
          <p:nvPr>
            <p:ph sz="quarter" idx="14"/>
          </p:nvPr>
        </p:nvSpPr>
        <p:spPr>
          <a:xfrm>
            <a:off x="533400" y="1828800"/>
            <a:ext cx="8008938" cy="4648200"/>
          </a:xfrm>
        </p:spPr>
        <p:txBody>
          <a:bodyPr>
            <a:normAutofit lnSpcReduction="10000"/>
          </a:bodyPr>
          <a:lstStyle/>
          <a:p>
            <a:pPr lvl="0" algn="just">
              <a:buClr>
                <a:srgbClr val="000000"/>
              </a:buClr>
            </a:pPr>
            <a:r>
              <a:rPr lang="it-IT" b="1" dirty="0">
                <a:solidFill>
                  <a:srgbClr val="000000"/>
                </a:solidFill>
              </a:rPr>
              <a:t>SEDE DELL’AMMINISTRAZIONE</a:t>
            </a:r>
          </a:p>
          <a:p>
            <a:pPr algn="just"/>
            <a:endParaRPr lang="it-IT" sz="1600" b="1" dirty="0" smtClean="0"/>
          </a:p>
          <a:p>
            <a:pPr algn="just"/>
            <a:r>
              <a:rPr lang="it-IT" b="1" dirty="0" smtClean="0"/>
              <a:t>Modello di Convenzione OCSE, Art. 4:     </a:t>
            </a:r>
          </a:p>
          <a:p>
            <a:pPr algn="just"/>
            <a:r>
              <a:rPr lang="it-IT" b="1" dirty="0" smtClean="0"/>
              <a:t>« </a:t>
            </a:r>
            <a:r>
              <a:rPr lang="en-US" i="1" dirty="0" smtClean="0"/>
              <a:t>RESIDENT </a:t>
            </a:r>
            <a:endParaRPr lang="en-US" i="1" dirty="0"/>
          </a:p>
          <a:p>
            <a:pPr algn="just"/>
            <a:r>
              <a:rPr lang="en-US" i="1" dirty="0" smtClean="0"/>
              <a:t>… </a:t>
            </a:r>
            <a:r>
              <a:rPr lang="en-US" i="1" dirty="0" err="1" smtClean="0"/>
              <a:t>omissis</a:t>
            </a:r>
            <a:r>
              <a:rPr lang="en-US" i="1" dirty="0" smtClean="0"/>
              <a:t>…</a:t>
            </a:r>
          </a:p>
          <a:p>
            <a:pPr algn="just"/>
            <a:r>
              <a:rPr lang="en-US" i="1" dirty="0" smtClean="0"/>
              <a:t>3</a:t>
            </a:r>
            <a:r>
              <a:rPr lang="en-US" i="1" dirty="0"/>
              <a:t>.  Where by reason of the provisions of paragraph 1 a person other than an individual is a resident of both </a:t>
            </a:r>
            <a:r>
              <a:rPr lang="en-US" i="1" dirty="0" smtClean="0"/>
              <a:t>Contracting </a:t>
            </a:r>
            <a:r>
              <a:rPr lang="en-US" i="1" dirty="0"/>
              <a:t>States, then it shall be deemed to be a resident only of the State in which its place of effective management </a:t>
            </a:r>
            <a:r>
              <a:rPr lang="en-US" i="1" dirty="0" smtClean="0"/>
              <a:t>is </a:t>
            </a:r>
            <a:r>
              <a:rPr lang="en-US" i="1" dirty="0"/>
              <a:t>situated</a:t>
            </a:r>
            <a:r>
              <a:rPr lang="en-US" i="1" dirty="0" smtClean="0"/>
              <a:t>.</a:t>
            </a:r>
            <a:r>
              <a:rPr lang="it-IT" b="1" dirty="0"/>
              <a:t> </a:t>
            </a:r>
            <a:r>
              <a:rPr lang="it-IT" b="1" dirty="0" smtClean="0"/>
              <a:t>»</a:t>
            </a:r>
            <a:endParaRPr lang="it-IT" dirty="0"/>
          </a:p>
          <a:p>
            <a:pPr indent="0" algn="just"/>
            <a:r>
              <a:rPr lang="it-IT" dirty="0" smtClean="0"/>
              <a:t>Il </a:t>
            </a:r>
            <a:r>
              <a:rPr lang="it-IT" i="1" dirty="0" err="1" smtClean="0"/>
              <a:t>tie</a:t>
            </a:r>
            <a:r>
              <a:rPr lang="it-IT" i="1" dirty="0" smtClean="0"/>
              <a:t> </a:t>
            </a:r>
            <a:r>
              <a:rPr lang="it-IT" i="1" dirty="0" smtClean="0"/>
              <a:t>break </a:t>
            </a:r>
            <a:r>
              <a:rPr lang="it-IT" i="1" dirty="0" err="1" smtClean="0"/>
              <a:t>rule</a:t>
            </a:r>
            <a:r>
              <a:rPr lang="it-IT" dirty="0" smtClean="0"/>
              <a:t> per evitare la </a:t>
            </a:r>
            <a:r>
              <a:rPr lang="it-IT" i="1" dirty="0" err="1" smtClean="0"/>
              <a:t>dual</a:t>
            </a:r>
            <a:r>
              <a:rPr lang="it-IT" i="1" dirty="0" smtClean="0"/>
              <a:t> residence </a:t>
            </a:r>
            <a:r>
              <a:rPr lang="it-IT" dirty="0" smtClean="0"/>
              <a:t>fa riferimento al luogo ove è situata la sede della direzione effettiva della società</a:t>
            </a:r>
          </a:p>
          <a:p>
            <a:pPr indent="0" algn="just"/>
            <a:r>
              <a:rPr lang="it-IT" dirty="0"/>
              <a:t>Prevalenza della sostanza sulla forma: alla sede formale è preferita la sede della direzione effettiva </a:t>
            </a:r>
            <a:r>
              <a:rPr lang="it-IT" dirty="0" smtClean="0"/>
              <a:t> (Cfr. Commentario al Modello OCSE)</a:t>
            </a:r>
            <a:endParaRPr lang="it-IT" dirty="0"/>
          </a:p>
          <a:p>
            <a:pPr indent="0" algn="just"/>
            <a:endParaRPr lang="it-IT" dirty="0" smtClean="0"/>
          </a:p>
          <a:p>
            <a:pPr indent="0" algn="just"/>
            <a:endParaRPr lang="it-IT" dirty="0" smtClean="0"/>
          </a:p>
        </p:txBody>
      </p:sp>
      <p:sp>
        <p:nvSpPr>
          <p:cNvPr id="7" name="Title 1"/>
          <p:cNvSpPr>
            <a:spLocks noGrp="1"/>
          </p:cNvSpPr>
          <p:nvPr>
            <p:ph type="title"/>
          </p:nvPr>
        </p:nvSpPr>
        <p:spPr/>
        <p:txBody>
          <a:bodyPr/>
          <a:lstStyle/>
          <a:p>
            <a:r>
              <a:rPr lang="it-IT" sz="2800" cap="all" dirty="0" smtClean="0"/>
              <a:t>DEFINIZIONE </a:t>
            </a:r>
            <a:r>
              <a:rPr lang="it-IT" cap="all" dirty="0"/>
              <a:t>DI RESIDENZA </a:t>
            </a:r>
            <a:r>
              <a:rPr lang="it-IT" cap="all" dirty="0" smtClean="0"/>
              <a:t/>
            </a:r>
            <a:br>
              <a:rPr lang="it-IT" cap="all" dirty="0" smtClean="0"/>
            </a:br>
            <a:r>
              <a:rPr lang="it-IT" cap="all" dirty="0" smtClean="0"/>
              <a:t>elementi attivanti</a:t>
            </a:r>
            <a:endParaRPr lang="it-IT" cap="all" dirty="0"/>
          </a:p>
        </p:txBody>
      </p:sp>
    </p:spTree>
    <p:extLst>
      <p:ext uri="{BB962C8B-B14F-4D97-AF65-F5344CB8AC3E}">
        <p14:creationId xmlns:p14="http://schemas.microsoft.com/office/powerpoint/2010/main" val="2480076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11</a:t>
            </a:fld>
            <a:endParaRPr lang="it-IT"/>
          </a:p>
        </p:txBody>
      </p:sp>
      <p:sp>
        <p:nvSpPr>
          <p:cNvPr id="1318" name="Content Placeholder 2"/>
          <p:cNvSpPr>
            <a:spLocks noGrp="1"/>
          </p:cNvSpPr>
          <p:nvPr>
            <p:ph sz="quarter" idx="14"/>
          </p:nvPr>
        </p:nvSpPr>
        <p:spPr>
          <a:xfrm>
            <a:off x="533400" y="1828800"/>
            <a:ext cx="8008938" cy="4648200"/>
          </a:xfrm>
        </p:spPr>
        <p:txBody>
          <a:bodyPr>
            <a:normAutofit fontScale="92500" lnSpcReduction="10000"/>
          </a:bodyPr>
          <a:lstStyle/>
          <a:p>
            <a:pPr lvl="0" algn="just">
              <a:buClr>
                <a:srgbClr val="000000"/>
              </a:buClr>
            </a:pPr>
            <a:r>
              <a:rPr lang="it-IT" b="1" dirty="0">
                <a:solidFill>
                  <a:srgbClr val="000000"/>
                </a:solidFill>
              </a:rPr>
              <a:t>SEDE DELL’AMMINISTRAZIONE</a:t>
            </a:r>
          </a:p>
          <a:p>
            <a:pPr algn="just"/>
            <a:r>
              <a:rPr lang="it-IT" b="1" dirty="0" smtClean="0"/>
              <a:t>Commentario al Modello di Convenzione OCSE, Art. 4:</a:t>
            </a:r>
          </a:p>
          <a:p>
            <a:pPr algn="just"/>
            <a:r>
              <a:rPr lang="en-US" sz="1800" b="1" dirty="0" smtClean="0"/>
              <a:t>«</a:t>
            </a:r>
            <a:r>
              <a:rPr lang="en-US" sz="1800" i="1" dirty="0" smtClean="0"/>
              <a:t>24</a:t>
            </a:r>
            <a:r>
              <a:rPr lang="en-US" sz="1800" i="1" dirty="0"/>
              <a:t>. </a:t>
            </a:r>
            <a:r>
              <a:rPr lang="en-US" sz="1800" i="1" dirty="0" smtClean="0"/>
              <a:t>As </a:t>
            </a:r>
            <a:r>
              <a:rPr lang="en-US" sz="1800" i="1" dirty="0"/>
              <a:t>a result of these considerations, the </a:t>
            </a:r>
            <a:r>
              <a:rPr lang="en-US" sz="1800" i="1" dirty="0" smtClean="0"/>
              <a:t>“place </a:t>
            </a:r>
            <a:r>
              <a:rPr lang="en-US" sz="1800" i="1" dirty="0"/>
              <a:t>of effective management” has </a:t>
            </a:r>
            <a:r>
              <a:rPr lang="en-US" sz="1800" i="1" dirty="0" smtClean="0"/>
              <a:t>been adopted </a:t>
            </a:r>
            <a:r>
              <a:rPr lang="en-US" sz="1800" i="1" dirty="0"/>
              <a:t>as the preference criterion for persons other than individuals. The place </a:t>
            </a:r>
            <a:r>
              <a:rPr lang="en-US" sz="1800" i="1" dirty="0" smtClean="0"/>
              <a:t>of effective </a:t>
            </a:r>
            <a:r>
              <a:rPr lang="en-US" sz="1800" i="1" dirty="0"/>
              <a:t>management </a:t>
            </a:r>
            <a:r>
              <a:rPr lang="en-US" sz="1800" i="1" u="sng" dirty="0"/>
              <a:t>is the place where key management and commercial </a:t>
            </a:r>
            <a:r>
              <a:rPr lang="en-US" sz="1800" i="1" u="sng" dirty="0" smtClean="0"/>
              <a:t>decisions that </a:t>
            </a:r>
            <a:r>
              <a:rPr lang="en-US" sz="1800" i="1" u="sng" dirty="0"/>
              <a:t>are necessary for the conduct of the entity’s business as a whole are in </a:t>
            </a:r>
            <a:r>
              <a:rPr lang="en-US" sz="1800" i="1" u="sng" dirty="0" smtClean="0"/>
              <a:t>substance </a:t>
            </a:r>
            <a:r>
              <a:rPr lang="en-US" sz="1800" i="1" u="sng" dirty="0"/>
              <a:t>made.</a:t>
            </a:r>
            <a:r>
              <a:rPr lang="en-US" sz="1800" dirty="0"/>
              <a:t> All relevant facts and circumstances must be examined to determine the </a:t>
            </a:r>
            <a:r>
              <a:rPr lang="en-US" sz="1800" dirty="0" smtClean="0"/>
              <a:t>place of </a:t>
            </a:r>
            <a:r>
              <a:rPr lang="en-US" sz="1800" dirty="0"/>
              <a:t>effective management. An entity may have more than one place of </a:t>
            </a:r>
            <a:r>
              <a:rPr lang="en-US" sz="1800" dirty="0" smtClean="0"/>
              <a:t>management, but </a:t>
            </a:r>
            <a:r>
              <a:rPr lang="en-US" sz="1800" dirty="0"/>
              <a:t>it can have only one place of effective management at any one time</a:t>
            </a:r>
            <a:r>
              <a:rPr lang="en-US" sz="1800" dirty="0" smtClean="0"/>
              <a:t>.</a:t>
            </a:r>
            <a:r>
              <a:rPr lang="it-IT" sz="1800" b="1" dirty="0" smtClean="0"/>
              <a:t>»</a:t>
            </a:r>
          </a:p>
          <a:p>
            <a:pPr algn="just"/>
            <a:r>
              <a:rPr lang="it-IT" sz="1800" dirty="0" smtClean="0"/>
              <a:t>Si ha riguardo al luogo ove le decisioni di «</a:t>
            </a:r>
            <a:r>
              <a:rPr lang="it-IT" sz="1800" i="1" dirty="0" smtClean="0"/>
              <a:t>top management</a:t>
            </a:r>
            <a:r>
              <a:rPr lang="it-IT" sz="1800" dirty="0" smtClean="0"/>
              <a:t>» sono adottate. Differente è un’influenza strategica </a:t>
            </a:r>
            <a:r>
              <a:rPr lang="it-IT" sz="1800" dirty="0" smtClean="0"/>
              <a:t>generale. </a:t>
            </a:r>
            <a:endParaRPr lang="it-IT" sz="1800" dirty="0" smtClean="0"/>
          </a:p>
          <a:p>
            <a:pPr algn="just"/>
            <a:r>
              <a:rPr lang="it-IT" sz="1800" dirty="0"/>
              <a:t>Il commentario chiarisce che non risulta possibile stabilire una regola precisa e univoca, infatti per determinare la sede di direzione effettiva si dovranno considerare, caso per caso, tutti i  fatti e le circostanze specifiche di ciascun caso in concreto.</a:t>
            </a:r>
          </a:p>
          <a:p>
            <a:pPr algn="just"/>
            <a:endParaRPr lang="it-IT" sz="1800" dirty="0"/>
          </a:p>
          <a:p>
            <a:pPr marL="171450" indent="-171450" algn="just">
              <a:buFont typeface="Arial" panose="020B0604020202020204" pitchFamily="34" charset="0"/>
              <a:buChar char="•"/>
            </a:pPr>
            <a:endParaRPr lang="it-IT" sz="800" b="1" dirty="0" smtClean="0"/>
          </a:p>
          <a:p>
            <a:pPr indent="0" algn="just"/>
            <a:endParaRPr lang="it-IT" sz="1600" dirty="0" smtClean="0"/>
          </a:p>
        </p:txBody>
      </p:sp>
      <p:sp>
        <p:nvSpPr>
          <p:cNvPr id="7" name="Title 1"/>
          <p:cNvSpPr>
            <a:spLocks noGrp="1"/>
          </p:cNvSpPr>
          <p:nvPr>
            <p:ph type="title"/>
          </p:nvPr>
        </p:nvSpPr>
        <p:spPr/>
        <p:txBody>
          <a:bodyPr/>
          <a:lstStyle/>
          <a:p>
            <a:r>
              <a:rPr lang="it-IT" sz="2800" cap="all" dirty="0" smtClean="0"/>
              <a:t>DEFINIZIONE </a:t>
            </a:r>
            <a:r>
              <a:rPr lang="it-IT" cap="all" dirty="0"/>
              <a:t>DI RESIDENZA </a:t>
            </a:r>
            <a:r>
              <a:rPr lang="it-IT" cap="all" dirty="0" smtClean="0"/>
              <a:t/>
            </a:r>
            <a:br>
              <a:rPr lang="it-IT" cap="all" dirty="0" smtClean="0"/>
            </a:br>
            <a:r>
              <a:rPr lang="it-IT" cap="all" dirty="0" smtClean="0"/>
              <a:t>elementi attivanti</a:t>
            </a:r>
            <a:endParaRPr lang="it-IT" cap="all" dirty="0"/>
          </a:p>
        </p:txBody>
      </p:sp>
    </p:spTree>
    <p:extLst>
      <p:ext uri="{BB962C8B-B14F-4D97-AF65-F5344CB8AC3E}">
        <p14:creationId xmlns:p14="http://schemas.microsoft.com/office/powerpoint/2010/main" val="2496564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12</a:t>
            </a:fld>
            <a:endParaRPr lang="it-IT"/>
          </a:p>
        </p:txBody>
      </p:sp>
      <p:sp>
        <p:nvSpPr>
          <p:cNvPr id="1318" name="Content Placeholder 2"/>
          <p:cNvSpPr>
            <a:spLocks noGrp="1"/>
          </p:cNvSpPr>
          <p:nvPr>
            <p:ph sz="quarter" idx="14"/>
          </p:nvPr>
        </p:nvSpPr>
        <p:spPr>
          <a:xfrm>
            <a:off x="533400" y="1828800"/>
            <a:ext cx="8008938" cy="4648200"/>
          </a:xfrm>
        </p:spPr>
        <p:txBody>
          <a:bodyPr/>
          <a:lstStyle/>
          <a:p>
            <a:pPr lvl="0" algn="just">
              <a:buClr>
                <a:srgbClr val="000000"/>
              </a:buClr>
            </a:pPr>
            <a:r>
              <a:rPr lang="it-IT" b="1" dirty="0">
                <a:solidFill>
                  <a:srgbClr val="000000"/>
                </a:solidFill>
              </a:rPr>
              <a:t>SEDE DELL’AMMINISTRAZIONE</a:t>
            </a:r>
          </a:p>
          <a:p>
            <a:pPr algn="just"/>
            <a:r>
              <a:rPr lang="it-IT" b="1" dirty="0" smtClean="0"/>
              <a:t>Commentario al Modello di Convenzione OCSE, Art. 4:</a:t>
            </a:r>
          </a:p>
          <a:p>
            <a:pPr algn="just"/>
            <a:r>
              <a:rPr lang="en-US" b="1" dirty="0"/>
              <a:t>Observations on the Commentary</a:t>
            </a:r>
          </a:p>
          <a:p>
            <a:pPr algn="just"/>
            <a:endParaRPr lang="it-IT" sz="1600" dirty="0" smtClean="0"/>
          </a:p>
          <a:p>
            <a:pPr indent="0" algn="just"/>
            <a:r>
              <a:rPr lang="it-IT" sz="1800" dirty="0" smtClean="0"/>
              <a:t>L’Italia nelle sue osservazioni ritiene che la valutazione in merito al luogo ove è situata la sede dell’amministrazione </a:t>
            </a:r>
            <a:r>
              <a:rPr lang="it-IT" sz="1800" u="sng" dirty="0" smtClean="0"/>
              <a:t>non può prescindere da considerazioni riferite al luogo ove è  svolta l’attività </a:t>
            </a:r>
            <a:r>
              <a:rPr lang="it-IT" sz="1800" u="sng" dirty="0" smtClean="0"/>
              <a:t>principale.</a:t>
            </a:r>
            <a:endParaRPr lang="it-IT" sz="1800" u="sng" dirty="0" smtClean="0"/>
          </a:p>
        </p:txBody>
      </p:sp>
      <p:sp>
        <p:nvSpPr>
          <p:cNvPr id="7" name="Title 1"/>
          <p:cNvSpPr>
            <a:spLocks noGrp="1"/>
          </p:cNvSpPr>
          <p:nvPr>
            <p:ph type="title"/>
          </p:nvPr>
        </p:nvSpPr>
        <p:spPr/>
        <p:txBody>
          <a:bodyPr/>
          <a:lstStyle/>
          <a:p>
            <a:r>
              <a:rPr lang="it-IT" sz="2800" cap="all" dirty="0" smtClean="0"/>
              <a:t>DEFINIZIONE </a:t>
            </a:r>
            <a:r>
              <a:rPr lang="it-IT" cap="all" dirty="0"/>
              <a:t>DI RESIDENZA </a:t>
            </a:r>
            <a:r>
              <a:rPr lang="it-IT" cap="all" dirty="0" smtClean="0"/>
              <a:t/>
            </a:r>
            <a:br>
              <a:rPr lang="it-IT" cap="all" dirty="0" smtClean="0"/>
            </a:br>
            <a:r>
              <a:rPr lang="it-IT" cap="all" dirty="0" smtClean="0"/>
              <a:t>elementi attivanti</a:t>
            </a:r>
            <a:endParaRPr lang="it-IT" cap="all" dirty="0"/>
          </a:p>
        </p:txBody>
      </p:sp>
    </p:spTree>
    <p:extLst>
      <p:ext uri="{BB962C8B-B14F-4D97-AF65-F5344CB8AC3E}">
        <p14:creationId xmlns:p14="http://schemas.microsoft.com/office/powerpoint/2010/main" val="33675385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13</a:t>
            </a:fld>
            <a:endParaRPr lang="it-IT"/>
          </a:p>
        </p:txBody>
      </p:sp>
      <p:sp>
        <p:nvSpPr>
          <p:cNvPr id="1318" name="Content Placeholder 2"/>
          <p:cNvSpPr>
            <a:spLocks noGrp="1"/>
          </p:cNvSpPr>
          <p:nvPr>
            <p:ph sz="quarter" idx="14"/>
          </p:nvPr>
        </p:nvSpPr>
        <p:spPr>
          <a:xfrm>
            <a:off x="533400" y="1828800"/>
            <a:ext cx="8008938" cy="4648200"/>
          </a:xfrm>
        </p:spPr>
        <p:txBody>
          <a:bodyPr/>
          <a:lstStyle/>
          <a:p>
            <a:pPr lvl="0" algn="just">
              <a:buClr>
                <a:srgbClr val="000000"/>
              </a:buClr>
            </a:pPr>
            <a:r>
              <a:rPr lang="it-IT" b="1" dirty="0" smtClean="0">
                <a:solidFill>
                  <a:srgbClr val="000000"/>
                </a:solidFill>
              </a:rPr>
              <a:t>OGGETTO PRINCIPALE</a:t>
            </a:r>
            <a:endParaRPr lang="it-IT" b="1" dirty="0">
              <a:solidFill>
                <a:srgbClr val="000000"/>
              </a:solidFill>
            </a:endParaRPr>
          </a:p>
          <a:p>
            <a:pPr indent="0" algn="just"/>
            <a:endParaRPr lang="it-IT" sz="1600" b="1" dirty="0" smtClean="0"/>
          </a:p>
          <a:p>
            <a:pPr indent="0" algn="just"/>
            <a:r>
              <a:rPr lang="it-IT" sz="1800" dirty="0"/>
              <a:t>Situazione di </a:t>
            </a:r>
            <a:r>
              <a:rPr lang="it-IT" sz="1800" dirty="0" smtClean="0"/>
              <a:t>fatto alternativa alla sede legale o alla sede dell’amministrazione possibile da considerare solo in assenza di convenzioni contro le doppie imposizioni </a:t>
            </a:r>
          </a:p>
          <a:p>
            <a:pPr indent="0" algn="just"/>
            <a:endParaRPr lang="it-IT" sz="1800" b="1" dirty="0" smtClean="0"/>
          </a:p>
          <a:p>
            <a:pPr indent="0" algn="just"/>
            <a:r>
              <a:rPr lang="it-IT" sz="1800" b="1" dirty="0" smtClean="0"/>
              <a:t>Definizione secondo lo stesso art</a:t>
            </a:r>
            <a:r>
              <a:rPr lang="it-IT" sz="1800" b="1" dirty="0"/>
              <a:t>. </a:t>
            </a:r>
            <a:r>
              <a:rPr lang="it-IT" sz="1800" b="1" dirty="0" smtClean="0"/>
              <a:t>73 del </a:t>
            </a:r>
            <a:r>
              <a:rPr lang="it-IT" sz="1800" b="1" dirty="0" err="1"/>
              <a:t>Tuir</a:t>
            </a:r>
            <a:r>
              <a:rPr lang="it-IT" sz="1800" b="1" dirty="0"/>
              <a:t>, </a:t>
            </a:r>
            <a:r>
              <a:rPr lang="it-IT" sz="1800" b="1" dirty="0" smtClean="0"/>
              <a:t>V comma:</a:t>
            </a:r>
          </a:p>
          <a:p>
            <a:pPr indent="0" algn="just"/>
            <a:endParaRPr lang="it-IT" sz="1800" i="1" dirty="0" smtClean="0"/>
          </a:p>
          <a:p>
            <a:pPr indent="0" algn="just"/>
            <a:r>
              <a:rPr lang="it-IT" sz="1800" i="1" dirty="0" smtClean="0"/>
              <a:t>«attività effettivamente esercitata»</a:t>
            </a:r>
            <a:endParaRPr lang="it-IT" sz="1800" i="1" dirty="0"/>
          </a:p>
          <a:p>
            <a:pPr indent="0" algn="just"/>
            <a:endParaRPr lang="it-IT" sz="1600" dirty="0" smtClean="0"/>
          </a:p>
          <a:p>
            <a:pPr indent="0" algn="just"/>
            <a:endParaRPr lang="it-IT" sz="1600" dirty="0" smtClean="0"/>
          </a:p>
        </p:txBody>
      </p:sp>
      <p:sp>
        <p:nvSpPr>
          <p:cNvPr id="7" name="Title 1"/>
          <p:cNvSpPr>
            <a:spLocks noGrp="1"/>
          </p:cNvSpPr>
          <p:nvPr>
            <p:ph type="title"/>
          </p:nvPr>
        </p:nvSpPr>
        <p:spPr/>
        <p:txBody>
          <a:bodyPr/>
          <a:lstStyle/>
          <a:p>
            <a:r>
              <a:rPr lang="it-IT" sz="2800" cap="all" dirty="0" smtClean="0"/>
              <a:t>DEFINIZIONE </a:t>
            </a:r>
            <a:r>
              <a:rPr lang="it-IT" cap="all" dirty="0"/>
              <a:t>DI RESIDENZA </a:t>
            </a:r>
            <a:r>
              <a:rPr lang="it-IT" cap="all" dirty="0" smtClean="0"/>
              <a:t/>
            </a:r>
            <a:br>
              <a:rPr lang="it-IT" cap="all" dirty="0" smtClean="0"/>
            </a:br>
            <a:r>
              <a:rPr lang="it-IT" cap="all" dirty="0" smtClean="0"/>
              <a:t>elementi attivanti</a:t>
            </a:r>
            <a:endParaRPr lang="it-IT" cap="all" dirty="0"/>
          </a:p>
        </p:txBody>
      </p:sp>
    </p:spTree>
    <p:extLst>
      <p:ext uri="{BB962C8B-B14F-4D97-AF65-F5344CB8AC3E}">
        <p14:creationId xmlns:p14="http://schemas.microsoft.com/office/powerpoint/2010/main" val="2485051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14</a:t>
            </a:fld>
            <a:endParaRPr lang="it-IT"/>
          </a:p>
        </p:txBody>
      </p:sp>
      <p:sp>
        <p:nvSpPr>
          <p:cNvPr id="1318" name="Content Placeholder 2"/>
          <p:cNvSpPr>
            <a:spLocks noGrp="1"/>
          </p:cNvSpPr>
          <p:nvPr>
            <p:ph sz="quarter" idx="14"/>
          </p:nvPr>
        </p:nvSpPr>
        <p:spPr>
          <a:xfrm>
            <a:off x="533400" y="1828800"/>
            <a:ext cx="8008938" cy="4648200"/>
          </a:xfrm>
        </p:spPr>
        <p:txBody>
          <a:bodyPr/>
          <a:lstStyle/>
          <a:p>
            <a:pPr indent="0" algn="just"/>
            <a:r>
              <a:rPr lang="it-IT" b="1" dirty="0" smtClean="0"/>
              <a:t>LA RESIDENZA PER LA UE</a:t>
            </a:r>
          </a:p>
          <a:p>
            <a:pPr indent="0" algn="just"/>
            <a:r>
              <a:rPr lang="it-IT" sz="1600" dirty="0" smtClean="0"/>
              <a:t> </a:t>
            </a:r>
            <a:endParaRPr lang="it-IT" sz="1800" dirty="0" smtClean="0"/>
          </a:p>
          <a:p>
            <a:pPr indent="0" algn="just"/>
            <a:r>
              <a:rPr lang="it-IT" sz="1800" dirty="0" smtClean="0"/>
              <a:t>A livello comunitario non esiste una regola specifica che richiami la direzione effettiva. I criteri sono stabiliti a livello giurisprudenziale attraverso le interpretazioni della Corte di Giustizia Europea:</a:t>
            </a:r>
          </a:p>
          <a:p>
            <a:pPr indent="0" algn="just"/>
            <a:endParaRPr lang="it-IT" sz="1800" dirty="0"/>
          </a:p>
          <a:p>
            <a:pPr marL="285750" indent="-285750" algn="just">
              <a:buFontTx/>
              <a:buChar char="-"/>
            </a:pPr>
            <a:r>
              <a:rPr lang="it-IT" sz="1800" dirty="0" smtClean="0"/>
              <a:t>la </a:t>
            </a:r>
            <a:r>
              <a:rPr lang="it-IT" sz="1800" u="sng" dirty="0" smtClean="0"/>
              <a:t>libertà di stabilimento  </a:t>
            </a:r>
            <a:r>
              <a:rPr lang="it-IT" sz="1800" dirty="0" smtClean="0"/>
              <a:t>merita tutela anche se le motivazioni di una scelta di localizzazione di un’attività economica all’estero è fondata solo sul risparmio fiscale</a:t>
            </a:r>
          </a:p>
          <a:p>
            <a:pPr marL="285750" indent="-285750" algn="just">
              <a:buFontTx/>
              <a:buChar char="-"/>
            </a:pPr>
            <a:r>
              <a:rPr lang="it-IT" sz="1800" dirty="0" smtClean="0"/>
              <a:t>ciò nondimeno, l’entità estera </a:t>
            </a:r>
            <a:r>
              <a:rPr lang="it-IT" sz="1800" u="sng" dirty="0" smtClean="0"/>
              <a:t>non dev’essere di puro artificio</a:t>
            </a:r>
            <a:r>
              <a:rPr lang="it-IT" sz="1800" dirty="0" smtClean="0"/>
              <a:t>, ma deve esistere un’effettiva organizzazione di fattori </a:t>
            </a:r>
            <a:r>
              <a:rPr lang="it-IT" sz="1800" dirty="0" smtClean="0"/>
              <a:t>produttivi dotata di autonomia</a:t>
            </a:r>
            <a:endParaRPr lang="it-IT" sz="1800" dirty="0" smtClean="0"/>
          </a:p>
          <a:p>
            <a:pPr indent="0" algn="just"/>
            <a:endParaRPr lang="it-IT" sz="1600" dirty="0"/>
          </a:p>
          <a:p>
            <a:pPr indent="0" algn="just"/>
            <a:endParaRPr lang="it-IT" sz="1600" dirty="0" smtClean="0"/>
          </a:p>
          <a:p>
            <a:pPr indent="0" algn="just"/>
            <a:endParaRPr lang="it-IT" sz="1600" dirty="0"/>
          </a:p>
        </p:txBody>
      </p:sp>
      <p:sp>
        <p:nvSpPr>
          <p:cNvPr id="7" name="Title 1"/>
          <p:cNvSpPr>
            <a:spLocks noGrp="1"/>
          </p:cNvSpPr>
          <p:nvPr>
            <p:ph type="title"/>
          </p:nvPr>
        </p:nvSpPr>
        <p:spPr/>
        <p:txBody>
          <a:bodyPr/>
          <a:lstStyle/>
          <a:p>
            <a:r>
              <a:rPr lang="it-IT" sz="2800" cap="all" dirty="0" smtClean="0"/>
              <a:t>DEFINIZIONE </a:t>
            </a:r>
            <a:r>
              <a:rPr lang="it-IT" cap="all" dirty="0"/>
              <a:t>DI RESIDENZA </a:t>
            </a:r>
            <a:r>
              <a:rPr lang="it-IT" cap="all" dirty="0" smtClean="0"/>
              <a:t/>
            </a:r>
            <a:br>
              <a:rPr lang="it-IT" cap="all" dirty="0" smtClean="0"/>
            </a:br>
            <a:r>
              <a:rPr lang="it-IT" cap="all" dirty="0" smtClean="0"/>
              <a:t>elementi attivanti</a:t>
            </a:r>
            <a:endParaRPr lang="it-IT" cap="all" dirty="0"/>
          </a:p>
        </p:txBody>
      </p:sp>
    </p:spTree>
    <p:extLst>
      <p:ext uri="{BB962C8B-B14F-4D97-AF65-F5344CB8AC3E}">
        <p14:creationId xmlns:p14="http://schemas.microsoft.com/office/powerpoint/2010/main" val="23239528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819400"/>
            <a:ext cx="5410200" cy="1524000"/>
          </a:xfrm>
        </p:spPr>
        <p:txBody>
          <a:bodyPr/>
          <a:lstStyle/>
          <a:p>
            <a:r>
              <a:rPr lang="it-IT" cap="all" dirty="0" smtClean="0"/>
              <a:t>2. PRESUNZIONE di </a:t>
            </a:r>
            <a:r>
              <a:rPr lang="it-IT" cap="all" dirty="0" err="1" smtClean="0"/>
              <a:t>esterovestizione</a:t>
            </a:r>
            <a:r>
              <a:rPr lang="it-IT" cap="all" dirty="0" smtClean="0"/>
              <a:t> </a:t>
            </a:r>
            <a:br>
              <a:rPr lang="it-IT" cap="all" dirty="0" smtClean="0"/>
            </a:br>
            <a:r>
              <a:rPr lang="it-IT" cap="all" dirty="0" smtClean="0"/>
              <a:t>Elementi attivanti</a:t>
            </a:r>
            <a:endParaRPr lang="it-IT" cap="all" dirty="0"/>
          </a:p>
        </p:txBody>
      </p:sp>
      <p:sp>
        <p:nvSpPr>
          <p:cNvPr id="4" name="Slide Number Placeholder 3"/>
          <p:cNvSpPr>
            <a:spLocks noGrp="1"/>
          </p:cNvSpPr>
          <p:nvPr>
            <p:ph type="sldNum" sz="quarter" idx="4"/>
          </p:nvPr>
        </p:nvSpPr>
        <p:spPr/>
        <p:txBody>
          <a:bodyPr/>
          <a:lstStyle/>
          <a:p>
            <a:fld id="{9EBD5762-3BDC-484D-9503-7EA6D5A9A8CE}" type="slidenum">
              <a:rPr lang="it-IT" smtClean="0"/>
              <a:pPr/>
              <a:t>15</a:t>
            </a:fld>
            <a:endParaRPr lang="it-IT"/>
          </a:p>
        </p:txBody>
      </p:sp>
    </p:spTree>
    <p:extLst>
      <p:ext uri="{BB962C8B-B14F-4D97-AF65-F5344CB8AC3E}">
        <p14:creationId xmlns:p14="http://schemas.microsoft.com/office/powerpoint/2010/main" val="6271662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16</a:t>
            </a:fld>
            <a:endParaRPr lang="it-IT"/>
          </a:p>
        </p:txBody>
      </p:sp>
      <p:sp>
        <p:nvSpPr>
          <p:cNvPr id="1318" name="Content Placeholder 2"/>
          <p:cNvSpPr>
            <a:spLocks noGrp="1"/>
          </p:cNvSpPr>
          <p:nvPr>
            <p:ph sz="quarter" idx="14"/>
          </p:nvPr>
        </p:nvSpPr>
        <p:spPr>
          <a:xfrm>
            <a:off x="533400" y="1752600"/>
            <a:ext cx="8077200" cy="4953000"/>
          </a:xfrm>
        </p:spPr>
        <p:txBody>
          <a:bodyPr/>
          <a:lstStyle/>
          <a:p>
            <a:pPr algn="just"/>
            <a:r>
              <a:rPr lang="it-IT" b="1" dirty="0"/>
              <a:t>Art. 73 </a:t>
            </a:r>
            <a:r>
              <a:rPr lang="it-IT" b="1" dirty="0" err="1"/>
              <a:t>Tuir</a:t>
            </a:r>
            <a:r>
              <a:rPr lang="it-IT" b="1" dirty="0"/>
              <a:t>, </a:t>
            </a:r>
            <a:r>
              <a:rPr lang="it-IT" b="1" dirty="0" smtClean="0"/>
              <a:t>comma 5-</a:t>
            </a:r>
            <a:r>
              <a:rPr lang="it-IT" b="1" i="1" dirty="0" smtClean="0"/>
              <a:t>bis</a:t>
            </a:r>
            <a:endParaRPr lang="it-IT" b="1" i="1" dirty="0"/>
          </a:p>
          <a:p>
            <a:pPr algn="just"/>
            <a:r>
              <a:rPr lang="it-IT" dirty="0"/>
              <a:t>«</a:t>
            </a:r>
            <a:r>
              <a:rPr lang="it-IT" i="1" dirty="0"/>
              <a:t>5-bis. Salvo prova contraria, si considera esistente nel territorio dello Stato la sede dell'amministrazione di società ed enti, che detengono partecipazioni di controllo, ai sensi </a:t>
            </a:r>
            <a:r>
              <a:rPr lang="it-IT" i="1" dirty="0" smtClean="0"/>
              <a:t>dell’articolo 2359, </a:t>
            </a:r>
            <a:r>
              <a:rPr lang="it-IT" i="1" dirty="0"/>
              <a:t>primo comma, del codice civile, nei soggetti di cui alle lettere a) e b) del comma 1, se, in alternativa: a) sono controllati, anche indirettamente, ai sensi </a:t>
            </a:r>
            <a:r>
              <a:rPr lang="it-IT" i="1" dirty="0" smtClean="0"/>
              <a:t>dell’articolo 2359, </a:t>
            </a:r>
            <a:r>
              <a:rPr lang="it-IT" i="1" dirty="0"/>
              <a:t>primo comma, del codice civile, da soggetti residenti nel territorio dello Stato; b) sono amministrati da un consiglio di amministrazione, o altro organo equivalente di gestione, composto in prevalenza di consiglieri residenti nel territorio dello Stato. </a:t>
            </a:r>
            <a:endParaRPr lang="it-IT" i="1" dirty="0" smtClean="0"/>
          </a:p>
          <a:p>
            <a:pPr algn="just"/>
            <a:r>
              <a:rPr lang="it-IT" i="1" dirty="0" smtClean="0"/>
              <a:t>5-ter</a:t>
            </a:r>
            <a:r>
              <a:rPr lang="it-IT" i="1" dirty="0"/>
              <a:t>. Ai fini della verifica della sussistenza del controllo di cui al comma 5-bis, rileva la situazione esistente alla data di chiusura dell'esercizio o periodo di gestione del soggetto estero controllato. Ai medesimi fini, per le persone fisiche si tiene conto anche dei voti spettanti ai familiari di cui all'articolo 5, comma </a:t>
            </a:r>
            <a:r>
              <a:rPr lang="it-IT" i="1" dirty="0" smtClean="0"/>
              <a:t>5.» </a:t>
            </a:r>
          </a:p>
          <a:p>
            <a:pPr algn="just"/>
            <a:endParaRPr lang="it-IT" dirty="0" smtClean="0"/>
          </a:p>
          <a:p>
            <a:pPr indent="0" algn="just"/>
            <a:endParaRPr lang="it-IT" sz="1600" dirty="0" smtClean="0"/>
          </a:p>
          <a:p>
            <a:pPr indent="0" algn="just"/>
            <a:endParaRPr lang="it-IT" sz="1600" dirty="0" smtClean="0"/>
          </a:p>
        </p:txBody>
      </p:sp>
      <p:sp>
        <p:nvSpPr>
          <p:cNvPr id="7" name="Title 1"/>
          <p:cNvSpPr>
            <a:spLocks noGrp="1"/>
          </p:cNvSpPr>
          <p:nvPr>
            <p:ph type="title"/>
          </p:nvPr>
        </p:nvSpPr>
        <p:spPr/>
        <p:txBody>
          <a:bodyPr/>
          <a:lstStyle/>
          <a:p>
            <a:r>
              <a:rPr lang="it-IT" sz="2800" cap="all" dirty="0" err="1" smtClean="0"/>
              <a:t>prEsunzione</a:t>
            </a:r>
            <a:r>
              <a:rPr lang="it-IT" sz="2800" cap="all" dirty="0" smtClean="0"/>
              <a:t> </a:t>
            </a:r>
            <a:r>
              <a:rPr lang="it-IT" cap="all" dirty="0"/>
              <a:t>DI </a:t>
            </a:r>
            <a:r>
              <a:rPr lang="it-IT" cap="all" dirty="0" err="1" smtClean="0"/>
              <a:t>esterovestizione</a:t>
            </a:r>
            <a:r>
              <a:rPr lang="it-IT" cap="all" dirty="0" smtClean="0"/>
              <a:t/>
            </a:r>
            <a:br>
              <a:rPr lang="it-IT" cap="all" dirty="0" smtClean="0"/>
            </a:br>
            <a:r>
              <a:rPr lang="it-IT" cap="all" dirty="0" smtClean="0"/>
              <a:t>elementi attivanti</a:t>
            </a:r>
            <a:endParaRPr lang="it-IT" cap="all" dirty="0"/>
          </a:p>
        </p:txBody>
      </p:sp>
    </p:spTree>
    <p:extLst>
      <p:ext uri="{BB962C8B-B14F-4D97-AF65-F5344CB8AC3E}">
        <p14:creationId xmlns:p14="http://schemas.microsoft.com/office/powerpoint/2010/main" val="29627490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17</a:t>
            </a:fld>
            <a:endParaRPr lang="it-IT"/>
          </a:p>
        </p:txBody>
      </p:sp>
      <p:sp>
        <p:nvSpPr>
          <p:cNvPr id="1318" name="Content Placeholder 2"/>
          <p:cNvSpPr>
            <a:spLocks noGrp="1"/>
          </p:cNvSpPr>
          <p:nvPr>
            <p:ph sz="quarter" idx="14"/>
          </p:nvPr>
        </p:nvSpPr>
        <p:spPr>
          <a:xfrm>
            <a:off x="533400" y="1752600"/>
            <a:ext cx="8077200" cy="4953000"/>
          </a:xfrm>
        </p:spPr>
        <p:txBody>
          <a:bodyPr/>
          <a:lstStyle/>
          <a:p>
            <a:pPr algn="just"/>
            <a:r>
              <a:rPr lang="it-IT" b="1" dirty="0"/>
              <a:t>Art. 73 </a:t>
            </a:r>
            <a:r>
              <a:rPr lang="it-IT" b="1" dirty="0" err="1"/>
              <a:t>Tuir</a:t>
            </a:r>
            <a:r>
              <a:rPr lang="it-IT" b="1" dirty="0"/>
              <a:t>, </a:t>
            </a:r>
            <a:r>
              <a:rPr lang="it-IT" b="1" dirty="0" smtClean="0"/>
              <a:t>comma 5-</a:t>
            </a:r>
            <a:r>
              <a:rPr lang="it-IT" b="1" i="1" dirty="0" smtClean="0"/>
              <a:t>bis</a:t>
            </a:r>
            <a:endParaRPr lang="it-IT" b="1" i="1" dirty="0"/>
          </a:p>
          <a:p>
            <a:pPr algn="just"/>
            <a:r>
              <a:rPr lang="it-IT" dirty="0" smtClean="0"/>
              <a:t>«…</a:t>
            </a:r>
            <a:r>
              <a:rPr lang="it-IT" dirty="0"/>
              <a:t> se, in alternativa</a:t>
            </a:r>
            <a:r>
              <a:rPr lang="it-IT" dirty="0" smtClean="0"/>
              <a:t>:</a:t>
            </a:r>
          </a:p>
          <a:p>
            <a:pPr marL="182880" indent="-457200" algn="just">
              <a:buAutoNum type="alphaLcParenR"/>
            </a:pPr>
            <a:r>
              <a:rPr lang="it-IT" dirty="0" smtClean="0"/>
              <a:t>sono </a:t>
            </a:r>
            <a:r>
              <a:rPr lang="it-IT" dirty="0"/>
              <a:t>controllati, </a:t>
            </a:r>
            <a:r>
              <a:rPr lang="it-IT" u="sng" dirty="0"/>
              <a:t>anche indirettamente</a:t>
            </a:r>
            <a:r>
              <a:rPr lang="it-IT" dirty="0"/>
              <a:t>, ai sensi dell’articolo 2359, primo comma, del codice civile, da soggetti residenti nel territorio dello Stato</a:t>
            </a:r>
            <a:r>
              <a:rPr lang="it-IT" dirty="0" smtClean="0"/>
              <a:t>;</a:t>
            </a:r>
          </a:p>
          <a:p>
            <a:pPr marL="182880" indent="-457200" algn="just">
              <a:buFontTx/>
              <a:buAutoNum type="alphaLcParenR"/>
            </a:pPr>
            <a:r>
              <a:rPr lang="it-IT" dirty="0" smtClean="0"/>
              <a:t> </a:t>
            </a:r>
            <a:r>
              <a:rPr lang="it-IT" dirty="0"/>
              <a:t>sono amministrati da un consiglio di amministrazione, o altro organo equivalente di gestione, composto in prevalenza di consiglieri residenti nel territorio dello Stato. </a:t>
            </a:r>
            <a:r>
              <a:rPr lang="it-IT" dirty="0" smtClean="0"/>
              <a:t>»</a:t>
            </a:r>
          </a:p>
          <a:p>
            <a:pPr indent="0" algn="just"/>
            <a:endParaRPr lang="it-IT" sz="1600" dirty="0" smtClean="0"/>
          </a:p>
          <a:p>
            <a:pPr indent="0" algn="just"/>
            <a:endParaRPr lang="it-IT" sz="1600" dirty="0" smtClean="0"/>
          </a:p>
        </p:txBody>
      </p:sp>
      <p:sp>
        <p:nvSpPr>
          <p:cNvPr id="7" name="Title 1"/>
          <p:cNvSpPr>
            <a:spLocks noGrp="1"/>
          </p:cNvSpPr>
          <p:nvPr>
            <p:ph type="title"/>
          </p:nvPr>
        </p:nvSpPr>
        <p:spPr/>
        <p:txBody>
          <a:bodyPr/>
          <a:lstStyle/>
          <a:p>
            <a:r>
              <a:rPr lang="it-IT" sz="2800" cap="all" dirty="0" err="1" smtClean="0"/>
              <a:t>prEsunzione</a:t>
            </a:r>
            <a:r>
              <a:rPr lang="it-IT" sz="2800" cap="all" dirty="0" smtClean="0"/>
              <a:t> </a:t>
            </a:r>
            <a:r>
              <a:rPr lang="it-IT" cap="all" dirty="0"/>
              <a:t>DI </a:t>
            </a:r>
            <a:r>
              <a:rPr lang="it-IT" cap="all" dirty="0" err="1" smtClean="0"/>
              <a:t>esterovestizione</a:t>
            </a:r>
            <a:r>
              <a:rPr lang="it-IT" cap="all" dirty="0" smtClean="0"/>
              <a:t/>
            </a:r>
            <a:br>
              <a:rPr lang="it-IT" cap="all" dirty="0" smtClean="0"/>
            </a:br>
            <a:r>
              <a:rPr lang="it-IT" cap="all" dirty="0" smtClean="0"/>
              <a:t>elementi attivanti</a:t>
            </a:r>
            <a:endParaRPr lang="it-IT" cap="all" dirty="0"/>
          </a:p>
        </p:txBody>
      </p:sp>
    </p:spTree>
    <p:extLst>
      <p:ext uri="{BB962C8B-B14F-4D97-AF65-F5344CB8AC3E}">
        <p14:creationId xmlns:p14="http://schemas.microsoft.com/office/powerpoint/2010/main" val="41283074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6444343" cy="465985"/>
          </a:xfrm>
        </p:spPr>
        <p:txBody>
          <a:bodyPr/>
          <a:lstStyle/>
          <a:p>
            <a:r>
              <a:rPr lang="it-IT" dirty="0" smtClean="0"/>
              <a:t/>
            </a:r>
            <a:br>
              <a:rPr lang="it-IT" dirty="0" smtClean="0"/>
            </a:br>
            <a:endParaRPr lang="it-IT"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18</a:t>
            </a:fld>
            <a:endParaRPr lang="it-IT"/>
          </a:p>
        </p:txBody>
      </p:sp>
      <p:sp>
        <p:nvSpPr>
          <p:cNvPr id="1318" name="Content Placeholder 2"/>
          <p:cNvSpPr>
            <a:spLocks noGrp="1"/>
          </p:cNvSpPr>
          <p:nvPr>
            <p:ph sz="quarter" idx="14"/>
          </p:nvPr>
        </p:nvSpPr>
        <p:spPr>
          <a:xfrm>
            <a:off x="583519" y="1752600"/>
            <a:ext cx="8008938" cy="4438650"/>
          </a:xfrm>
        </p:spPr>
        <p:txBody>
          <a:bodyPr/>
          <a:lstStyle/>
          <a:p>
            <a:pPr algn="just"/>
            <a:endParaRPr lang="it-IT" sz="1600" b="1" cap="small" dirty="0" smtClean="0"/>
          </a:p>
          <a:p>
            <a:pPr algn="just"/>
            <a:endParaRPr lang="it-IT" sz="1600" dirty="0" smtClean="0"/>
          </a:p>
          <a:p>
            <a:pPr algn="just"/>
            <a:endParaRPr lang="it-IT" sz="1600" dirty="0"/>
          </a:p>
        </p:txBody>
      </p:sp>
      <p:sp>
        <p:nvSpPr>
          <p:cNvPr id="4" name="Rettangolo 3"/>
          <p:cNvSpPr/>
          <p:nvPr/>
        </p:nvSpPr>
        <p:spPr bwMode="ltGray">
          <a:xfrm>
            <a:off x="3124200" y="2249714"/>
            <a:ext cx="1600200" cy="685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latin typeface="Georgia" pitchFamily="18" charset="0"/>
              </a:rPr>
              <a:t>SOGGETTO</a:t>
            </a:r>
          </a:p>
          <a:p>
            <a:pPr algn="ctr"/>
            <a:r>
              <a:rPr lang="it-IT" dirty="0" smtClean="0">
                <a:solidFill>
                  <a:schemeClr val="tx1"/>
                </a:solidFill>
                <a:latin typeface="Georgia" pitchFamily="18" charset="0"/>
              </a:rPr>
              <a:t>ITA</a:t>
            </a:r>
          </a:p>
        </p:txBody>
      </p:sp>
      <p:sp>
        <p:nvSpPr>
          <p:cNvPr id="9" name="Rettangolo 8"/>
          <p:cNvSpPr/>
          <p:nvPr/>
        </p:nvSpPr>
        <p:spPr bwMode="ltGray">
          <a:xfrm>
            <a:off x="3124200" y="3657600"/>
            <a:ext cx="1600200" cy="685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latin typeface="Georgia" pitchFamily="18" charset="0"/>
              </a:rPr>
              <a:t>SOGGETTO</a:t>
            </a:r>
          </a:p>
          <a:p>
            <a:pPr algn="ctr"/>
            <a:r>
              <a:rPr lang="it-IT" dirty="0" smtClean="0">
                <a:solidFill>
                  <a:schemeClr val="tx1"/>
                </a:solidFill>
                <a:latin typeface="Georgia" pitchFamily="18" charset="0"/>
              </a:rPr>
              <a:t>ESTERO</a:t>
            </a:r>
          </a:p>
        </p:txBody>
      </p:sp>
      <p:sp>
        <p:nvSpPr>
          <p:cNvPr id="10" name="Rettangolo 9"/>
          <p:cNvSpPr/>
          <p:nvPr/>
        </p:nvSpPr>
        <p:spPr bwMode="ltGray">
          <a:xfrm>
            <a:off x="3124200" y="5029200"/>
            <a:ext cx="1600200" cy="685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latin typeface="Georgia" pitchFamily="18" charset="0"/>
              </a:rPr>
              <a:t>SOGGETTO</a:t>
            </a:r>
          </a:p>
          <a:p>
            <a:pPr algn="ctr"/>
            <a:r>
              <a:rPr lang="it-IT" dirty="0" smtClean="0">
                <a:solidFill>
                  <a:schemeClr val="tx1"/>
                </a:solidFill>
                <a:latin typeface="Georgia" pitchFamily="18" charset="0"/>
              </a:rPr>
              <a:t>ITA</a:t>
            </a:r>
          </a:p>
        </p:txBody>
      </p:sp>
      <p:cxnSp>
        <p:nvCxnSpPr>
          <p:cNvPr id="11" name="Connettore 2 10"/>
          <p:cNvCxnSpPr>
            <a:stCxn id="4" idx="2"/>
          </p:cNvCxnSpPr>
          <p:nvPr/>
        </p:nvCxnSpPr>
        <p:spPr>
          <a:xfrm>
            <a:off x="3924300" y="2935514"/>
            <a:ext cx="0" cy="685800"/>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 name="Connettore 2 12"/>
          <p:cNvCxnSpPr/>
          <p:nvPr/>
        </p:nvCxnSpPr>
        <p:spPr>
          <a:xfrm>
            <a:off x="3924300" y="4343400"/>
            <a:ext cx="0" cy="685800"/>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2" name="Rettangolo 11"/>
          <p:cNvSpPr/>
          <p:nvPr/>
        </p:nvSpPr>
        <p:spPr bwMode="ltGray">
          <a:xfrm>
            <a:off x="5334000" y="2819400"/>
            <a:ext cx="2667000" cy="9906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solidFill>
                  <a:schemeClr val="tx1"/>
                </a:solidFill>
                <a:latin typeface="Georgia" pitchFamily="18" charset="0"/>
              </a:rPr>
              <a:t>PARTECIPAZIONE  DI CONTROLLO</a:t>
            </a:r>
          </a:p>
          <a:p>
            <a:pPr algn="ctr"/>
            <a:r>
              <a:rPr lang="it-IT" sz="1200" dirty="0" smtClean="0">
                <a:solidFill>
                  <a:schemeClr val="tx1"/>
                </a:solidFill>
                <a:latin typeface="Georgia" pitchFamily="18" charset="0"/>
              </a:rPr>
              <a:t>DIRETTO</a:t>
            </a:r>
          </a:p>
        </p:txBody>
      </p:sp>
      <p:sp>
        <p:nvSpPr>
          <p:cNvPr id="16" name="Rettangolo 15"/>
          <p:cNvSpPr/>
          <p:nvPr/>
        </p:nvSpPr>
        <p:spPr bwMode="ltGray">
          <a:xfrm>
            <a:off x="5448300" y="4343400"/>
            <a:ext cx="2552700" cy="6858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solidFill>
                  <a:schemeClr val="tx1"/>
                </a:solidFill>
                <a:latin typeface="Georgia" pitchFamily="18" charset="0"/>
              </a:rPr>
              <a:t>PARTECIPAZIONE DI CONTROLLO ANCHE</a:t>
            </a:r>
          </a:p>
          <a:p>
            <a:pPr algn="ctr"/>
            <a:r>
              <a:rPr lang="it-IT" sz="1200" dirty="0" smtClean="0">
                <a:solidFill>
                  <a:schemeClr val="tx1"/>
                </a:solidFill>
                <a:latin typeface="Georgia" pitchFamily="18" charset="0"/>
              </a:rPr>
              <a:t>INDIRETTO</a:t>
            </a:r>
            <a:endParaRPr lang="it-IT" sz="900" dirty="0" smtClean="0">
              <a:solidFill>
                <a:schemeClr val="tx1"/>
              </a:solidFill>
              <a:latin typeface="Georgia" pitchFamily="18" charset="0"/>
            </a:endParaRPr>
          </a:p>
        </p:txBody>
      </p:sp>
      <p:sp>
        <p:nvSpPr>
          <p:cNvPr id="29" name="Rettangolo 28"/>
          <p:cNvSpPr/>
          <p:nvPr/>
        </p:nvSpPr>
        <p:spPr bwMode="ltGray">
          <a:xfrm>
            <a:off x="5105400" y="2362200"/>
            <a:ext cx="685800" cy="3048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dirty="0" smtClean="0">
              <a:solidFill>
                <a:schemeClr val="tx1"/>
              </a:solidFill>
              <a:latin typeface="Georgia" pitchFamily="18" charset="0"/>
            </a:endParaRPr>
          </a:p>
        </p:txBody>
      </p:sp>
      <p:sp>
        <p:nvSpPr>
          <p:cNvPr id="26" name="Title 1"/>
          <p:cNvSpPr txBox="1">
            <a:spLocks/>
          </p:cNvSpPr>
          <p:nvPr/>
        </p:nvSpPr>
        <p:spPr>
          <a:xfrm>
            <a:off x="533400" y="685800"/>
            <a:ext cx="8077200" cy="9144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it-IT" sz="2800" cap="all" dirty="0" err="1" smtClean="0"/>
              <a:t>prEsunzione</a:t>
            </a:r>
            <a:r>
              <a:rPr lang="it-IT" sz="2800" cap="all" dirty="0" smtClean="0"/>
              <a:t> </a:t>
            </a:r>
            <a:r>
              <a:rPr lang="it-IT" cap="all" dirty="0" smtClean="0"/>
              <a:t>DI </a:t>
            </a:r>
            <a:r>
              <a:rPr lang="it-IT" cap="all" dirty="0" err="1" smtClean="0"/>
              <a:t>esterovestizione</a:t>
            </a:r>
            <a:endParaRPr lang="it-IT" cap="all" dirty="0" smtClean="0"/>
          </a:p>
          <a:p>
            <a:r>
              <a:rPr lang="it-IT" cap="all" dirty="0" smtClean="0"/>
              <a:t>Elementi attivanti</a:t>
            </a:r>
            <a:endParaRPr lang="it-IT" cap="all" dirty="0"/>
          </a:p>
        </p:txBody>
      </p:sp>
      <p:cxnSp>
        <p:nvCxnSpPr>
          <p:cNvPr id="1322" name="Connettore 1 1321"/>
          <p:cNvCxnSpPr/>
          <p:nvPr/>
        </p:nvCxnSpPr>
        <p:spPr>
          <a:xfrm>
            <a:off x="5105400" y="3278414"/>
            <a:ext cx="533400" cy="0"/>
          </a:xfrm>
          <a:prstGeom prst="line">
            <a:avLst/>
          </a:prstGeom>
          <a:ln w="12700">
            <a:solidFill>
              <a:schemeClr val="tx1"/>
            </a:solidFill>
            <a:prstDash val="dash"/>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78" name="Connettore 1 77"/>
          <p:cNvCxnSpPr/>
          <p:nvPr/>
        </p:nvCxnSpPr>
        <p:spPr>
          <a:xfrm>
            <a:off x="5205186" y="4686300"/>
            <a:ext cx="533400" cy="0"/>
          </a:xfrm>
          <a:prstGeom prst="line">
            <a:avLst/>
          </a:prstGeom>
          <a:ln w="12700">
            <a:solidFill>
              <a:schemeClr val="tx1"/>
            </a:solidFill>
            <a:prstDash val="dash"/>
            <a:headEnd type="arrow"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927881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6444343" cy="465985"/>
          </a:xfrm>
        </p:spPr>
        <p:txBody>
          <a:bodyPr/>
          <a:lstStyle/>
          <a:p>
            <a:r>
              <a:rPr lang="it-IT" dirty="0" smtClean="0"/>
              <a:t/>
            </a:r>
            <a:br>
              <a:rPr lang="it-IT" dirty="0" smtClean="0"/>
            </a:br>
            <a:endParaRPr lang="it-IT"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19</a:t>
            </a:fld>
            <a:endParaRPr lang="it-IT"/>
          </a:p>
        </p:txBody>
      </p:sp>
      <p:sp>
        <p:nvSpPr>
          <p:cNvPr id="1318" name="Content Placeholder 2"/>
          <p:cNvSpPr>
            <a:spLocks noGrp="1"/>
          </p:cNvSpPr>
          <p:nvPr>
            <p:ph sz="quarter" idx="14"/>
          </p:nvPr>
        </p:nvSpPr>
        <p:spPr>
          <a:xfrm>
            <a:off x="583519" y="1752600"/>
            <a:ext cx="8008938" cy="4438650"/>
          </a:xfrm>
        </p:spPr>
        <p:txBody>
          <a:bodyPr/>
          <a:lstStyle/>
          <a:p>
            <a:pPr algn="just"/>
            <a:endParaRPr lang="it-IT" sz="1600" b="1" cap="small" dirty="0" smtClean="0"/>
          </a:p>
          <a:p>
            <a:pPr algn="just"/>
            <a:endParaRPr lang="it-IT" sz="1600" dirty="0" smtClean="0"/>
          </a:p>
          <a:p>
            <a:pPr algn="just"/>
            <a:endParaRPr lang="it-IT" sz="1600" dirty="0" smtClean="0"/>
          </a:p>
          <a:p>
            <a:pPr algn="just"/>
            <a:r>
              <a:rPr lang="it-IT" sz="1600" dirty="0"/>
              <a:t> </a:t>
            </a:r>
            <a:r>
              <a:rPr lang="it-IT" sz="1600" dirty="0" smtClean="0"/>
              <a:t>           CDA   ITA</a:t>
            </a:r>
            <a:endParaRPr lang="it-IT" sz="1600" dirty="0"/>
          </a:p>
        </p:txBody>
      </p:sp>
      <p:sp>
        <p:nvSpPr>
          <p:cNvPr id="9" name="Rettangolo 8"/>
          <p:cNvSpPr/>
          <p:nvPr/>
        </p:nvSpPr>
        <p:spPr bwMode="ltGray">
          <a:xfrm>
            <a:off x="3111500" y="2514600"/>
            <a:ext cx="1600200" cy="85725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latin typeface="Georgia" pitchFamily="18" charset="0"/>
              </a:rPr>
              <a:t>SOGGETTO</a:t>
            </a:r>
          </a:p>
          <a:p>
            <a:pPr algn="ctr"/>
            <a:r>
              <a:rPr lang="it-IT" dirty="0" smtClean="0">
                <a:solidFill>
                  <a:schemeClr val="tx1"/>
                </a:solidFill>
                <a:latin typeface="Georgia" pitchFamily="18" charset="0"/>
              </a:rPr>
              <a:t>ESTERO</a:t>
            </a:r>
          </a:p>
        </p:txBody>
      </p:sp>
      <p:sp>
        <p:nvSpPr>
          <p:cNvPr id="10" name="Rettangolo 9"/>
          <p:cNvSpPr/>
          <p:nvPr/>
        </p:nvSpPr>
        <p:spPr bwMode="ltGray">
          <a:xfrm>
            <a:off x="3124200" y="4686300"/>
            <a:ext cx="1600200" cy="685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latin typeface="Georgia" pitchFamily="18" charset="0"/>
              </a:rPr>
              <a:t>SOGGETTO</a:t>
            </a:r>
          </a:p>
          <a:p>
            <a:pPr algn="ctr"/>
            <a:r>
              <a:rPr lang="it-IT" dirty="0" smtClean="0">
                <a:solidFill>
                  <a:schemeClr val="tx1"/>
                </a:solidFill>
                <a:latin typeface="Georgia" pitchFamily="18" charset="0"/>
              </a:rPr>
              <a:t>ITA</a:t>
            </a:r>
          </a:p>
        </p:txBody>
      </p:sp>
      <p:cxnSp>
        <p:nvCxnSpPr>
          <p:cNvPr id="13" name="Connettore 2 12"/>
          <p:cNvCxnSpPr/>
          <p:nvPr/>
        </p:nvCxnSpPr>
        <p:spPr>
          <a:xfrm>
            <a:off x="3911600" y="3467100"/>
            <a:ext cx="0" cy="1181100"/>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6" name="Rettangolo 15"/>
          <p:cNvSpPr/>
          <p:nvPr/>
        </p:nvSpPr>
        <p:spPr bwMode="ltGray">
          <a:xfrm>
            <a:off x="5334000" y="3371850"/>
            <a:ext cx="2552700" cy="6858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1200" dirty="0">
                <a:solidFill>
                  <a:srgbClr val="000000"/>
                </a:solidFill>
                <a:latin typeface="Georgia" pitchFamily="18" charset="0"/>
              </a:rPr>
              <a:t>PARTECIPAZIONE DI CONTROLLO ANCHE</a:t>
            </a:r>
          </a:p>
          <a:p>
            <a:pPr lvl="0" algn="ctr"/>
            <a:r>
              <a:rPr lang="it-IT" sz="1200" dirty="0">
                <a:solidFill>
                  <a:srgbClr val="000000"/>
                </a:solidFill>
                <a:latin typeface="Georgia" pitchFamily="18" charset="0"/>
              </a:rPr>
              <a:t>INDIRETTO</a:t>
            </a:r>
            <a:endParaRPr lang="it-IT" sz="900" dirty="0">
              <a:solidFill>
                <a:srgbClr val="000000"/>
              </a:solidFill>
              <a:latin typeface="Georgia" pitchFamily="18" charset="0"/>
            </a:endParaRPr>
          </a:p>
        </p:txBody>
      </p:sp>
      <p:sp>
        <p:nvSpPr>
          <p:cNvPr id="29" name="Rettangolo 28"/>
          <p:cNvSpPr/>
          <p:nvPr/>
        </p:nvSpPr>
        <p:spPr bwMode="ltGray">
          <a:xfrm>
            <a:off x="5105400" y="2362200"/>
            <a:ext cx="685800" cy="3048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dirty="0" smtClean="0">
              <a:solidFill>
                <a:schemeClr val="tx1"/>
              </a:solidFill>
              <a:latin typeface="Georgia" pitchFamily="18" charset="0"/>
            </a:endParaRPr>
          </a:p>
        </p:txBody>
      </p:sp>
      <p:sp>
        <p:nvSpPr>
          <p:cNvPr id="26" name="Title 1"/>
          <p:cNvSpPr txBox="1">
            <a:spLocks/>
          </p:cNvSpPr>
          <p:nvPr/>
        </p:nvSpPr>
        <p:spPr>
          <a:xfrm>
            <a:off x="533400" y="685800"/>
            <a:ext cx="8077200" cy="9144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it-IT" sz="2800" cap="all" dirty="0" err="1" smtClean="0"/>
              <a:t>prEsunzione</a:t>
            </a:r>
            <a:r>
              <a:rPr lang="it-IT" sz="2800" cap="all" dirty="0" smtClean="0"/>
              <a:t> </a:t>
            </a:r>
            <a:r>
              <a:rPr lang="it-IT" cap="all" dirty="0" smtClean="0"/>
              <a:t>DI </a:t>
            </a:r>
            <a:r>
              <a:rPr lang="it-IT" cap="all" dirty="0" err="1" smtClean="0"/>
              <a:t>esterovestizione</a:t>
            </a:r>
            <a:endParaRPr lang="it-IT" cap="all" dirty="0" smtClean="0"/>
          </a:p>
          <a:p>
            <a:r>
              <a:rPr lang="it-IT" cap="all" dirty="0" smtClean="0"/>
              <a:t>Elementi attivanti</a:t>
            </a:r>
            <a:endParaRPr lang="it-IT" cap="all" dirty="0"/>
          </a:p>
        </p:txBody>
      </p:sp>
      <p:cxnSp>
        <p:nvCxnSpPr>
          <p:cNvPr id="14" name="Connettore 1 13"/>
          <p:cNvCxnSpPr/>
          <p:nvPr/>
        </p:nvCxnSpPr>
        <p:spPr>
          <a:xfrm flipV="1">
            <a:off x="2362200" y="2981776"/>
            <a:ext cx="685800" cy="9070"/>
          </a:xfrm>
          <a:prstGeom prst="line">
            <a:avLst/>
          </a:prstGeom>
          <a:ln>
            <a:solidFill>
              <a:schemeClr val="tx1"/>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576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Sommario</a:t>
            </a:r>
            <a:endParaRPr lang="it-IT" dirty="0"/>
          </a:p>
        </p:txBody>
      </p:sp>
      <p:sp>
        <p:nvSpPr>
          <p:cNvPr id="7" name="Slide Number Placeholder 6"/>
          <p:cNvSpPr>
            <a:spLocks noGrp="1"/>
          </p:cNvSpPr>
          <p:nvPr>
            <p:ph type="sldNum" sz="quarter" idx="4"/>
          </p:nvPr>
        </p:nvSpPr>
        <p:spPr/>
        <p:txBody>
          <a:bodyPr/>
          <a:lstStyle/>
          <a:p>
            <a:fld id="{9EBD5762-3BDC-484D-9503-7EA6D5A9A8CE}" type="slidenum">
              <a:rPr lang="it-IT" smtClean="0"/>
              <a:pPr/>
              <a:t>2</a:t>
            </a:fld>
            <a:endParaRPr lang="it-IT"/>
          </a:p>
        </p:txBody>
      </p:sp>
      <p:sp>
        <p:nvSpPr>
          <p:cNvPr id="3" name="Rectangle 2"/>
          <p:cNvSpPr/>
          <p:nvPr/>
        </p:nvSpPr>
        <p:spPr>
          <a:xfrm>
            <a:off x="457200" y="1648361"/>
            <a:ext cx="7481535" cy="2585323"/>
          </a:xfrm>
          <a:prstGeom prst="rect">
            <a:avLst/>
          </a:prstGeom>
        </p:spPr>
        <p:txBody>
          <a:bodyPr wrap="none">
            <a:spAutoFit/>
          </a:bodyPr>
          <a:lstStyle/>
          <a:p>
            <a:pPr marL="342900" indent="-342900">
              <a:buFont typeface="+mj-lt"/>
              <a:buAutoNum type="arabicPeriod"/>
            </a:pPr>
            <a:r>
              <a:rPr lang="it-IT" sz="2400" i="1" dirty="0" smtClean="0">
                <a:solidFill>
                  <a:schemeClr val="tx1">
                    <a:lumMod val="75000"/>
                    <a:lumOff val="25000"/>
                  </a:schemeClr>
                </a:solidFill>
                <a:latin typeface="+mj-lt"/>
              </a:rPr>
              <a:t>Definizione di residenza: elementi attivanti</a:t>
            </a:r>
          </a:p>
          <a:p>
            <a:pPr marL="342900" indent="-342900">
              <a:buFont typeface="+mj-lt"/>
              <a:buAutoNum type="arabicPeriod"/>
            </a:pPr>
            <a:r>
              <a:rPr lang="it-IT" sz="2400" i="1" dirty="0" smtClean="0">
                <a:solidFill>
                  <a:schemeClr val="tx1">
                    <a:lumMod val="75000"/>
                    <a:lumOff val="25000"/>
                  </a:schemeClr>
                </a:solidFill>
                <a:latin typeface="+mj-lt"/>
              </a:rPr>
              <a:t>Presunzione di </a:t>
            </a:r>
            <a:r>
              <a:rPr lang="it-IT" sz="2400" i="1" dirty="0" err="1" smtClean="0">
                <a:solidFill>
                  <a:schemeClr val="tx1">
                    <a:lumMod val="75000"/>
                    <a:lumOff val="25000"/>
                  </a:schemeClr>
                </a:solidFill>
                <a:latin typeface="+mj-lt"/>
              </a:rPr>
              <a:t>esterovestizione</a:t>
            </a:r>
            <a:r>
              <a:rPr lang="it-IT" sz="2400" i="1" dirty="0" smtClean="0">
                <a:solidFill>
                  <a:schemeClr val="tx1">
                    <a:lumMod val="75000"/>
                    <a:lumOff val="25000"/>
                  </a:schemeClr>
                </a:solidFill>
                <a:latin typeface="+mj-lt"/>
              </a:rPr>
              <a:t>: elementi attivanti</a:t>
            </a:r>
          </a:p>
          <a:p>
            <a:pPr marL="342900" indent="-342900">
              <a:buFont typeface="+mj-lt"/>
              <a:buAutoNum type="arabicPeriod"/>
            </a:pPr>
            <a:r>
              <a:rPr lang="it-IT" sz="2400" i="1" dirty="0" smtClean="0">
                <a:solidFill>
                  <a:schemeClr val="tx1">
                    <a:lumMod val="75000"/>
                    <a:lumOff val="25000"/>
                  </a:schemeClr>
                </a:solidFill>
                <a:latin typeface="+mj-lt"/>
              </a:rPr>
              <a:t> La prova della residenza</a:t>
            </a:r>
          </a:p>
          <a:p>
            <a:pPr marL="342900" indent="-342900">
              <a:buFont typeface="+mj-lt"/>
              <a:buAutoNum type="arabicPeriod"/>
            </a:pPr>
            <a:r>
              <a:rPr lang="it-IT" sz="2400" i="1" dirty="0" err="1" smtClean="0">
                <a:solidFill>
                  <a:schemeClr val="tx1">
                    <a:lumMod val="75000"/>
                    <a:lumOff val="25000"/>
                  </a:schemeClr>
                </a:solidFill>
                <a:latin typeface="+mj-lt"/>
              </a:rPr>
              <a:t>Esterovestizione</a:t>
            </a:r>
            <a:r>
              <a:rPr lang="it-IT" sz="2400" i="1" dirty="0" smtClean="0">
                <a:solidFill>
                  <a:schemeClr val="tx1">
                    <a:lumMod val="75000"/>
                    <a:lumOff val="25000"/>
                  </a:schemeClr>
                </a:solidFill>
                <a:latin typeface="+mj-lt"/>
              </a:rPr>
              <a:t> e interpello</a:t>
            </a:r>
          </a:p>
          <a:p>
            <a:pPr marL="342900" indent="-342900">
              <a:buFont typeface="+mj-lt"/>
              <a:buAutoNum type="arabicPeriod"/>
            </a:pPr>
            <a:r>
              <a:rPr lang="it-IT" sz="2400" i="1" dirty="0" smtClean="0">
                <a:solidFill>
                  <a:schemeClr val="tx1">
                    <a:lumMod val="75000"/>
                    <a:lumOff val="25000"/>
                  </a:schemeClr>
                </a:solidFill>
                <a:latin typeface="+mj-lt"/>
              </a:rPr>
              <a:t>Gli adempimenti della società </a:t>
            </a:r>
            <a:r>
              <a:rPr lang="it-IT" sz="2400" i="1" dirty="0" err="1" smtClean="0">
                <a:solidFill>
                  <a:schemeClr val="tx1">
                    <a:lumMod val="75000"/>
                    <a:lumOff val="25000"/>
                  </a:schemeClr>
                </a:solidFill>
                <a:latin typeface="+mj-lt"/>
              </a:rPr>
              <a:t>esterovestita</a:t>
            </a:r>
            <a:endParaRPr lang="it-IT" sz="2400" i="1" dirty="0" smtClean="0">
              <a:solidFill>
                <a:schemeClr val="tx1">
                  <a:lumMod val="75000"/>
                  <a:lumOff val="25000"/>
                </a:schemeClr>
              </a:solidFill>
              <a:latin typeface="+mj-lt"/>
            </a:endParaRPr>
          </a:p>
          <a:p>
            <a:pPr marL="342900" indent="-342900">
              <a:buFont typeface="+mj-lt"/>
              <a:buAutoNum type="arabicPeriod"/>
            </a:pPr>
            <a:r>
              <a:rPr lang="it-IT" sz="2400" i="1" dirty="0" smtClean="0">
                <a:solidFill>
                  <a:schemeClr val="tx1">
                    <a:lumMod val="75000"/>
                    <a:lumOff val="25000"/>
                  </a:schemeClr>
                </a:solidFill>
                <a:latin typeface="+mj-lt"/>
              </a:rPr>
              <a:t>La legge delega</a:t>
            </a:r>
          </a:p>
          <a:p>
            <a:pPr marL="342900" indent="-342900">
              <a:buFont typeface="+mj-lt"/>
              <a:buAutoNum type="arabicPeriod"/>
            </a:pPr>
            <a:endParaRPr lang="it-IT" i="1" dirty="0" smtClean="0">
              <a:solidFill>
                <a:schemeClr val="tx1">
                  <a:lumMod val="75000"/>
                  <a:lumOff val="25000"/>
                </a:schemeClr>
              </a:solidFill>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20</a:t>
            </a:fld>
            <a:endParaRPr lang="it-IT"/>
          </a:p>
        </p:txBody>
      </p:sp>
      <p:sp>
        <p:nvSpPr>
          <p:cNvPr id="1318" name="Content Placeholder 2"/>
          <p:cNvSpPr>
            <a:spLocks noGrp="1"/>
          </p:cNvSpPr>
          <p:nvPr>
            <p:ph sz="quarter" idx="14"/>
          </p:nvPr>
        </p:nvSpPr>
        <p:spPr>
          <a:xfrm>
            <a:off x="533400" y="1524000"/>
            <a:ext cx="8077200" cy="5181600"/>
          </a:xfrm>
        </p:spPr>
        <p:txBody>
          <a:bodyPr>
            <a:normAutofit fontScale="92500"/>
          </a:bodyPr>
          <a:lstStyle/>
          <a:p>
            <a:pPr algn="just"/>
            <a:r>
              <a:rPr lang="it-IT" b="1" dirty="0"/>
              <a:t>Art. 73 </a:t>
            </a:r>
            <a:r>
              <a:rPr lang="it-IT" b="1" dirty="0" err="1"/>
              <a:t>Tuir</a:t>
            </a:r>
            <a:r>
              <a:rPr lang="it-IT" b="1" dirty="0"/>
              <a:t>, </a:t>
            </a:r>
            <a:r>
              <a:rPr lang="it-IT" b="1" dirty="0" smtClean="0"/>
              <a:t>comma 5-</a:t>
            </a:r>
            <a:r>
              <a:rPr lang="it-IT" b="1" i="1" dirty="0" smtClean="0"/>
              <a:t>bis</a:t>
            </a:r>
            <a:endParaRPr lang="it-IT" b="1" i="1" dirty="0"/>
          </a:p>
          <a:p>
            <a:pPr algn="just"/>
            <a:r>
              <a:rPr lang="it-IT" dirty="0" smtClean="0"/>
              <a:t>«</a:t>
            </a:r>
            <a:r>
              <a:rPr lang="it-IT" u="sng" dirty="0" smtClean="0"/>
              <a:t>Salvo </a:t>
            </a:r>
            <a:r>
              <a:rPr lang="it-IT" u="sng" dirty="0"/>
              <a:t>prova </a:t>
            </a:r>
            <a:r>
              <a:rPr lang="it-IT" u="sng" dirty="0" smtClean="0"/>
              <a:t>contraria si considera esistente nel territorio dello Stato</a:t>
            </a:r>
            <a:r>
              <a:rPr lang="it-IT" dirty="0" smtClean="0"/>
              <a:t>…»</a:t>
            </a:r>
          </a:p>
          <a:p>
            <a:pPr marL="68580" indent="-342900" algn="just">
              <a:buFontTx/>
              <a:buChar char="-"/>
            </a:pPr>
            <a:r>
              <a:rPr lang="it-IT" dirty="0" smtClean="0"/>
              <a:t>presunzione relativa               inversione dell’onere della prova</a:t>
            </a:r>
          </a:p>
          <a:p>
            <a:pPr marL="68580" indent="-342900" algn="just">
              <a:buFontTx/>
              <a:buChar char="-"/>
            </a:pPr>
            <a:r>
              <a:rPr lang="it-IT" dirty="0" smtClean="0"/>
              <a:t>rispetto della proporzionalità, della ragionevolezza e della libertà di stabilimento tutelate a livello comunitario;</a:t>
            </a:r>
          </a:p>
          <a:p>
            <a:pPr algn="just"/>
            <a:r>
              <a:rPr lang="it-IT" dirty="0" smtClean="0"/>
              <a:t>«…</a:t>
            </a:r>
            <a:r>
              <a:rPr lang="it-IT" u="sng" dirty="0" smtClean="0"/>
              <a:t>la </a:t>
            </a:r>
            <a:r>
              <a:rPr lang="it-IT" u="sng" dirty="0"/>
              <a:t>sede dell'amministrazione di società ed </a:t>
            </a:r>
            <a:r>
              <a:rPr lang="it-IT" u="sng" dirty="0" smtClean="0"/>
              <a:t>enti</a:t>
            </a:r>
            <a:r>
              <a:rPr lang="it-IT" dirty="0" smtClean="0"/>
              <a:t>…»</a:t>
            </a:r>
          </a:p>
          <a:p>
            <a:pPr marL="68580" indent="-342900" algn="just">
              <a:buFontTx/>
              <a:buChar char="-"/>
            </a:pPr>
            <a:r>
              <a:rPr lang="it-IT" dirty="0" smtClean="0"/>
              <a:t>la presunzione non fa riferimento alla «residenza», ma alla «sede dell’amministrazione»; introduce pertanto una presunzione che richiama il </a:t>
            </a:r>
            <a:r>
              <a:rPr lang="it-IT" i="1" dirty="0" err="1" smtClean="0"/>
              <a:t>tie</a:t>
            </a:r>
            <a:r>
              <a:rPr lang="it-IT" i="1" dirty="0" smtClean="0"/>
              <a:t> </a:t>
            </a:r>
            <a:r>
              <a:rPr lang="it-IT" i="1" dirty="0" smtClean="0"/>
              <a:t>break </a:t>
            </a:r>
            <a:r>
              <a:rPr lang="it-IT" i="1" dirty="0" err="1" smtClean="0"/>
              <a:t>rule</a:t>
            </a:r>
            <a:r>
              <a:rPr lang="it-IT" dirty="0" smtClean="0"/>
              <a:t> previsto sul tema «residenza» dal Modello di Convenzione OCSE con evidente intento di introdurre una presunzione che prevalga anche a livello internazionale (in modo discutibile);</a:t>
            </a:r>
          </a:p>
          <a:p>
            <a:pPr marL="68580" indent="-342900" algn="just">
              <a:buFontTx/>
              <a:buChar char="-"/>
            </a:pPr>
            <a:r>
              <a:rPr lang="it-IT" dirty="0" smtClean="0"/>
              <a:t>la prova contraria, citata dalla stessa norma, deve dimostrare in modo specifico che la sede dell’amministrazione è all’estero o che la residenza non può essere considerata in Italia e, quindi, che nessuno dei tre requisiti è soddisfatto?</a:t>
            </a:r>
          </a:p>
          <a:p>
            <a:pPr marL="68580" indent="-342900" algn="just">
              <a:buFontTx/>
              <a:buChar char="-"/>
            </a:pPr>
            <a:endParaRPr lang="it-IT" dirty="0" smtClean="0"/>
          </a:p>
          <a:p>
            <a:pPr indent="0" algn="just"/>
            <a:endParaRPr lang="it-IT" sz="1600" dirty="0" smtClean="0"/>
          </a:p>
          <a:p>
            <a:pPr indent="0" algn="just"/>
            <a:endParaRPr lang="it-IT" sz="1600" dirty="0" smtClean="0"/>
          </a:p>
        </p:txBody>
      </p:sp>
      <p:sp>
        <p:nvSpPr>
          <p:cNvPr id="7" name="Title 1"/>
          <p:cNvSpPr>
            <a:spLocks noGrp="1"/>
          </p:cNvSpPr>
          <p:nvPr>
            <p:ph type="title"/>
          </p:nvPr>
        </p:nvSpPr>
        <p:spPr/>
        <p:txBody>
          <a:bodyPr/>
          <a:lstStyle/>
          <a:p>
            <a:r>
              <a:rPr lang="it-IT" sz="2800" cap="all" dirty="0" err="1" smtClean="0"/>
              <a:t>prEsunzione</a:t>
            </a:r>
            <a:r>
              <a:rPr lang="it-IT" sz="2800" cap="all" dirty="0" smtClean="0"/>
              <a:t> </a:t>
            </a:r>
            <a:r>
              <a:rPr lang="it-IT" cap="all" dirty="0"/>
              <a:t>DI </a:t>
            </a:r>
            <a:r>
              <a:rPr lang="it-IT" cap="all" dirty="0" err="1" smtClean="0"/>
              <a:t>esterovestizione</a:t>
            </a:r>
            <a:r>
              <a:rPr lang="it-IT" cap="all" dirty="0" smtClean="0"/>
              <a:t/>
            </a:r>
            <a:br>
              <a:rPr lang="it-IT" cap="all" dirty="0" smtClean="0"/>
            </a:br>
            <a:r>
              <a:rPr lang="it-IT" cap="all" dirty="0" smtClean="0"/>
              <a:t>elementi attivanti</a:t>
            </a:r>
            <a:endParaRPr lang="it-IT" cap="all"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399" y="2374885"/>
            <a:ext cx="695325" cy="250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1135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21</a:t>
            </a:fld>
            <a:endParaRPr lang="it-IT"/>
          </a:p>
        </p:txBody>
      </p:sp>
      <p:sp>
        <p:nvSpPr>
          <p:cNvPr id="1318" name="Content Placeholder 2"/>
          <p:cNvSpPr>
            <a:spLocks noGrp="1"/>
          </p:cNvSpPr>
          <p:nvPr>
            <p:ph sz="quarter" idx="14"/>
          </p:nvPr>
        </p:nvSpPr>
        <p:spPr>
          <a:xfrm>
            <a:off x="533400" y="1752600"/>
            <a:ext cx="8077200" cy="4572000"/>
          </a:xfrm>
        </p:spPr>
        <p:txBody>
          <a:bodyPr/>
          <a:lstStyle/>
          <a:p>
            <a:pPr algn="just"/>
            <a:r>
              <a:rPr lang="it-IT" b="1" dirty="0"/>
              <a:t>Art. 73 </a:t>
            </a:r>
            <a:r>
              <a:rPr lang="it-IT" b="1" dirty="0" err="1"/>
              <a:t>Tuir</a:t>
            </a:r>
            <a:r>
              <a:rPr lang="it-IT" b="1" dirty="0"/>
              <a:t>, </a:t>
            </a:r>
            <a:r>
              <a:rPr lang="it-IT" b="1" dirty="0" smtClean="0"/>
              <a:t>comma 5-</a:t>
            </a:r>
            <a:r>
              <a:rPr lang="it-IT" b="1" i="1" dirty="0" smtClean="0"/>
              <a:t>bis</a:t>
            </a:r>
            <a:endParaRPr lang="it-IT" b="1" i="1" dirty="0"/>
          </a:p>
          <a:p>
            <a:pPr algn="just"/>
            <a:r>
              <a:rPr lang="it-IT" dirty="0" smtClean="0"/>
              <a:t>«…</a:t>
            </a:r>
            <a:r>
              <a:rPr lang="it-IT" u="sng" dirty="0" smtClean="0"/>
              <a:t>che </a:t>
            </a:r>
            <a:r>
              <a:rPr lang="it-IT" u="sng" dirty="0"/>
              <a:t>detengono partecipazioni di controllo, ai sensi dell’articolo 2359, primo comma, del codice </a:t>
            </a:r>
            <a:r>
              <a:rPr lang="it-IT" u="sng" dirty="0" smtClean="0"/>
              <a:t>civile </a:t>
            </a:r>
            <a:r>
              <a:rPr lang="it-IT" u="sng" dirty="0"/>
              <a:t>nei soggetti di cui alle lettere </a:t>
            </a:r>
            <a:r>
              <a:rPr lang="it-IT" i="1" u="sng" dirty="0"/>
              <a:t>a)</a:t>
            </a:r>
            <a:r>
              <a:rPr lang="it-IT" u="sng" dirty="0"/>
              <a:t> e </a:t>
            </a:r>
            <a:r>
              <a:rPr lang="it-IT" i="1" u="sng" dirty="0"/>
              <a:t>b)</a:t>
            </a:r>
            <a:r>
              <a:rPr lang="it-IT" u="sng" dirty="0"/>
              <a:t> del comma 1,</a:t>
            </a:r>
            <a:r>
              <a:rPr lang="it-IT" dirty="0"/>
              <a:t> </a:t>
            </a:r>
            <a:r>
              <a:rPr lang="it-IT" dirty="0" smtClean="0"/>
              <a:t>… »</a:t>
            </a:r>
          </a:p>
          <a:p>
            <a:pPr algn="just"/>
            <a:r>
              <a:rPr lang="it-IT" dirty="0" smtClean="0"/>
              <a:t>- Art</a:t>
            </a:r>
            <a:r>
              <a:rPr lang="it-IT" dirty="0"/>
              <a:t>. 2359 Cod. </a:t>
            </a:r>
            <a:r>
              <a:rPr lang="it-IT" dirty="0" err="1"/>
              <a:t>Civ</a:t>
            </a:r>
            <a:r>
              <a:rPr lang="it-IT" dirty="0" smtClean="0"/>
              <a:t>.:</a:t>
            </a:r>
            <a:r>
              <a:rPr lang="it-IT" b="1" i="1" dirty="0" smtClean="0"/>
              <a:t> </a:t>
            </a:r>
            <a:r>
              <a:rPr lang="it-IT" dirty="0" smtClean="0"/>
              <a:t>«</a:t>
            </a:r>
            <a:r>
              <a:rPr lang="it-IT" dirty="0"/>
              <a:t>Sono considerate società controllate: 1) le società in cui un'altra società dispone della maggioranza dei voti esercitabili nell'assemblea ordinaria; 2) le società in cui un'altra società dispone di voti sufficienti per esercitare un'influenza dominante nell'assemblea ordinaria; 3) le società che sono sotto influenza dominante di un'altra società in virtù di particolari vincoli contrattuali con essa.» </a:t>
            </a:r>
            <a:r>
              <a:rPr lang="it-IT" dirty="0" smtClean="0"/>
              <a:t>;</a:t>
            </a:r>
          </a:p>
          <a:p>
            <a:pPr algn="just"/>
            <a:r>
              <a:rPr lang="it-IT" dirty="0" smtClean="0"/>
              <a:t>-</a:t>
            </a:r>
            <a:r>
              <a:rPr lang="it-IT" dirty="0"/>
              <a:t> </a:t>
            </a:r>
            <a:r>
              <a:rPr lang="it-IT" dirty="0" smtClean="0"/>
              <a:t>si deve trattare, secondo il dato letterale, di controllo diretto: </a:t>
            </a:r>
            <a:r>
              <a:rPr lang="it-IT" b="1" dirty="0"/>
              <a:t>è</a:t>
            </a:r>
            <a:r>
              <a:rPr lang="it-IT" b="1" dirty="0" smtClean="0"/>
              <a:t> però possibile l’applicazione della presunzione lungo la catena di controllo partecipativo</a:t>
            </a:r>
            <a:r>
              <a:rPr lang="it-IT" dirty="0" smtClean="0"/>
              <a:t> </a:t>
            </a:r>
            <a:endParaRPr lang="it-IT" dirty="0">
              <a:solidFill>
                <a:srgbClr val="FF0000"/>
              </a:solidFill>
            </a:endParaRPr>
          </a:p>
          <a:p>
            <a:pPr indent="0" algn="just"/>
            <a:endParaRPr lang="it-IT" sz="1600" dirty="0" smtClean="0"/>
          </a:p>
          <a:p>
            <a:pPr indent="0" algn="just"/>
            <a:endParaRPr lang="it-IT" sz="1600" dirty="0" smtClean="0"/>
          </a:p>
        </p:txBody>
      </p:sp>
      <p:sp>
        <p:nvSpPr>
          <p:cNvPr id="7" name="Title 1"/>
          <p:cNvSpPr>
            <a:spLocks noGrp="1"/>
          </p:cNvSpPr>
          <p:nvPr>
            <p:ph type="title"/>
          </p:nvPr>
        </p:nvSpPr>
        <p:spPr/>
        <p:txBody>
          <a:bodyPr/>
          <a:lstStyle/>
          <a:p>
            <a:r>
              <a:rPr lang="it-IT" sz="2800" cap="all" dirty="0" err="1" smtClean="0"/>
              <a:t>prEsunzione</a:t>
            </a:r>
            <a:r>
              <a:rPr lang="it-IT" sz="2800" cap="all" dirty="0" smtClean="0"/>
              <a:t> </a:t>
            </a:r>
            <a:r>
              <a:rPr lang="it-IT" cap="all" dirty="0"/>
              <a:t>DI </a:t>
            </a:r>
            <a:r>
              <a:rPr lang="it-IT" cap="all" dirty="0" err="1" smtClean="0"/>
              <a:t>esterovestizione</a:t>
            </a:r>
            <a:r>
              <a:rPr lang="it-IT" cap="all" dirty="0" smtClean="0"/>
              <a:t> </a:t>
            </a:r>
            <a:br>
              <a:rPr lang="it-IT" cap="all" dirty="0" smtClean="0"/>
            </a:br>
            <a:r>
              <a:rPr lang="it-IT" cap="all" dirty="0" smtClean="0"/>
              <a:t>elementi attivanti</a:t>
            </a:r>
            <a:endParaRPr lang="it-IT" cap="all" dirty="0"/>
          </a:p>
        </p:txBody>
      </p:sp>
    </p:spTree>
    <p:extLst>
      <p:ext uri="{BB962C8B-B14F-4D97-AF65-F5344CB8AC3E}">
        <p14:creationId xmlns:p14="http://schemas.microsoft.com/office/powerpoint/2010/main" val="6412036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6444343" cy="465985"/>
          </a:xfrm>
        </p:spPr>
        <p:txBody>
          <a:bodyPr/>
          <a:lstStyle/>
          <a:p>
            <a:r>
              <a:rPr lang="it-IT" dirty="0" smtClean="0"/>
              <a:t/>
            </a:r>
            <a:br>
              <a:rPr lang="it-IT" dirty="0" smtClean="0"/>
            </a:br>
            <a:endParaRPr lang="it-IT"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22</a:t>
            </a:fld>
            <a:endParaRPr lang="it-IT"/>
          </a:p>
        </p:txBody>
      </p:sp>
      <p:sp>
        <p:nvSpPr>
          <p:cNvPr id="1318" name="Content Placeholder 2"/>
          <p:cNvSpPr>
            <a:spLocks noGrp="1"/>
          </p:cNvSpPr>
          <p:nvPr>
            <p:ph sz="quarter" idx="14"/>
          </p:nvPr>
        </p:nvSpPr>
        <p:spPr>
          <a:xfrm>
            <a:off x="583519" y="1752600"/>
            <a:ext cx="8008938" cy="4438650"/>
          </a:xfrm>
        </p:spPr>
        <p:txBody>
          <a:bodyPr/>
          <a:lstStyle/>
          <a:p>
            <a:pPr algn="just"/>
            <a:endParaRPr lang="it-IT" sz="1600" b="1" cap="small" dirty="0" smtClean="0"/>
          </a:p>
          <a:p>
            <a:pPr algn="just"/>
            <a:endParaRPr lang="it-IT" sz="1600" dirty="0" smtClean="0"/>
          </a:p>
          <a:p>
            <a:pPr algn="just"/>
            <a:endParaRPr lang="it-IT" sz="1600" dirty="0"/>
          </a:p>
        </p:txBody>
      </p:sp>
      <p:sp>
        <p:nvSpPr>
          <p:cNvPr id="4" name="Rettangolo 3"/>
          <p:cNvSpPr/>
          <p:nvPr/>
        </p:nvSpPr>
        <p:spPr bwMode="ltGray">
          <a:xfrm>
            <a:off x="3124200" y="1981200"/>
            <a:ext cx="1600200" cy="685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latin typeface="Georgia" pitchFamily="18" charset="0"/>
              </a:rPr>
              <a:t>SOGGETTO</a:t>
            </a:r>
          </a:p>
          <a:p>
            <a:pPr algn="ctr"/>
            <a:r>
              <a:rPr lang="it-IT" dirty="0" smtClean="0">
                <a:solidFill>
                  <a:schemeClr val="tx1"/>
                </a:solidFill>
                <a:latin typeface="Georgia" pitchFamily="18" charset="0"/>
              </a:rPr>
              <a:t>ITA</a:t>
            </a:r>
          </a:p>
        </p:txBody>
      </p:sp>
      <p:sp>
        <p:nvSpPr>
          <p:cNvPr id="9" name="Rettangolo 8"/>
          <p:cNvSpPr/>
          <p:nvPr/>
        </p:nvSpPr>
        <p:spPr bwMode="ltGray">
          <a:xfrm>
            <a:off x="3160486" y="4508498"/>
            <a:ext cx="1600200" cy="685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latin typeface="Georgia" pitchFamily="18" charset="0"/>
              </a:rPr>
              <a:t>SOGGETTO</a:t>
            </a:r>
          </a:p>
          <a:p>
            <a:pPr algn="ctr"/>
            <a:r>
              <a:rPr lang="it-IT" dirty="0" smtClean="0">
                <a:solidFill>
                  <a:schemeClr val="tx1"/>
                </a:solidFill>
                <a:latin typeface="Georgia" pitchFamily="18" charset="0"/>
              </a:rPr>
              <a:t>ESTERO</a:t>
            </a:r>
          </a:p>
        </p:txBody>
      </p:sp>
      <p:sp>
        <p:nvSpPr>
          <p:cNvPr id="10" name="Rettangolo 9"/>
          <p:cNvSpPr/>
          <p:nvPr/>
        </p:nvSpPr>
        <p:spPr bwMode="ltGray">
          <a:xfrm>
            <a:off x="3167743" y="5718627"/>
            <a:ext cx="1600200" cy="685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latin typeface="Georgia" pitchFamily="18" charset="0"/>
              </a:rPr>
              <a:t>SOGGETTO</a:t>
            </a:r>
          </a:p>
          <a:p>
            <a:pPr algn="ctr"/>
            <a:r>
              <a:rPr lang="it-IT" dirty="0" smtClean="0">
                <a:solidFill>
                  <a:schemeClr val="tx1"/>
                </a:solidFill>
                <a:latin typeface="Georgia" pitchFamily="18" charset="0"/>
              </a:rPr>
              <a:t>ITA</a:t>
            </a:r>
          </a:p>
        </p:txBody>
      </p:sp>
      <p:cxnSp>
        <p:nvCxnSpPr>
          <p:cNvPr id="11" name="Connettore 2 10"/>
          <p:cNvCxnSpPr>
            <a:endCxn id="9" idx="0"/>
          </p:cNvCxnSpPr>
          <p:nvPr/>
        </p:nvCxnSpPr>
        <p:spPr>
          <a:xfrm>
            <a:off x="3956051" y="3927927"/>
            <a:ext cx="4535" cy="580571"/>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 name="Connettore 2 12"/>
          <p:cNvCxnSpPr>
            <a:stCxn id="9" idx="2"/>
          </p:cNvCxnSpPr>
          <p:nvPr/>
        </p:nvCxnSpPr>
        <p:spPr>
          <a:xfrm>
            <a:off x="3960586" y="5194298"/>
            <a:ext cx="0" cy="524329"/>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6" name="Rettangolo 15"/>
          <p:cNvSpPr/>
          <p:nvPr/>
        </p:nvSpPr>
        <p:spPr bwMode="ltGray">
          <a:xfrm>
            <a:off x="5334000" y="2362201"/>
            <a:ext cx="2552700" cy="28194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smtClean="0">
                <a:solidFill>
                  <a:schemeClr val="tx1"/>
                </a:solidFill>
                <a:latin typeface="Georgia" pitchFamily="18" charset="0"/>
              </a:rPr>
              <a:t>SE LA SOCIETA’ ESTERA È «ESTEROVESTITA» DIVIENE ASSIMILATA AD UN SOGGETTO RESIDENTE REALIZZANDO IL CONTROLLO DIRETTO DA PARTE DI UN SOGGETTO RESIDENTE NEI CONFRONTI DELLA PARTECIPATA ESTERA E COSÌ VIA  LUNGO LA CATENA PARTECIPATIVA   </a:t>
            </a:r>
          </a:p>
        </p:txBody>
      </p:sp>
      <p:sp>
        <p:nvSpPr>
          <p:cNvPr id="29" name="Rettangolo 28"/>
          <p:cNvSpPr/>
          <p:nvPr/>
        </p:nvSpPr>
        <p:spPr bwMode="ltGray">
          <a:xfrm>
            <a:off x="5105400" y="2362200"/>
            <a:ext cx="685800" cy="3048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00" dirty="0" smtClean="0">
              <a:solidFill>
                <a:schemeClr val="tx1"/>
              </a:solidFill>
              <a:latin typeface="Georgia" pitchFamily="18" charset="0"/>
            </a:endParaRPr>
          </a:p>
        </p:txBody>
      </p:sp>
      <p:sp>
        <p:nvSpPr>
          <p:cNvPr id="26" name="Title 1"/>
          <p:cNvSpPr txBox="1">
            <a:spLocks/>
          </p:cNvSpPr>
          <p:nvPr/>
        </p:nvSpPr>
        <p:spPr>
          <a:xfrm>
            <a:off x="533400" y="685800"/>
            <a:ext cx="8077200" cy="9144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it-IT" sz="2800" cap="all" dirty="0" err="1" smtClean="0"/>
              <a:t>prEsunzione</a:t>
            </a:r>
            <a:r>
              <a:rPr lang="it-IT" sz="2800" cap="all" dirty="0" smtClean="0"/>
              <a:t> </a:t>
            </a:r>
            <a:r>
              <a:rPr lang="it-IT" cap="all" dirty="0" smtClean="0"/>
              <a:t>DI </a:t>
            </a:r>
            <a:r>
              <a:rPr lang="it-IT" cap="all" dirty="0" err="1" smtClean="0"/>
              <a:t>esterovestizione</a:t>
            </a:r>
            <a:endParaRPr lang="it-IT" cap="all" dirty="0" smtClean="0"/>
          </a:p>
          <a:p>
            <a:r>
              <a:rPr lang="it-IT" cap="all" dirty="0" smtClean="0"/>
              <a:t>Elementi attivanti</a:t>
            </a:r>
            <a:endParaRPr lang="it-IT" cap="all" dirty="0"/>
          </a:p>
        </p:txBody>
      </p:sp>
      <p:cxnSp>
        <p:nvCxnSpPr>
          <p:cNvPr id="78" name="Connettore 1 77"/>
          <p:cNvCxnSpPr/>
          <p:nvPr/>
        </p:nvCxnSpPr>
        <p:spPr>
          <a:xfrm>
            <a:off x="4800600" y="3585027"/>
            <a:ext cx="533400" cy="0"/>
          </a:xfrm>
          <a:prstGeom prst="line">
            <a:avLst/>
          </a:prstGeom>
          <a:ln w="12700">
            <a:solidFill>
              <a:schemeClr val="tx1"/>
            </a:solidFill>
            <a:prstDash val="dash"/>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17" name="Rettangolo 16"/>
          <p:cNvSpPr/>
          <p:nvPr/>
        </p:nvSpPr>
        <p:spPr bwMode="ltGray">
          <a:xfrm>
            <a:off x="3142343" y="3242127"/>
            <a:ext cx="1600200" cy="685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latin typeface="Georgia" pitchFamily="18" charset="0"/>
              </a:rPr>
              <a:t>SOGGETTO</a:t>
            </a:r>
          </a:p>
          <a:p>
            <a:pPr algn="ctr"/>
            <a:r>
              <a:rPr lang="it-IT" dirty="0" smtClean="0">
                <a:solidFill>
                  <a:schemeClr val="tx1"/>
                </a:solidFill>
                <a:latin typeface="Georgia" pitchFamily="18" charset="0"/>
              </a:rPr>
              <a:t>ESTERO</a:t>
            </a:r>
          </a:p>
        </p:txBody>
      </p:sp>
      <p:cxnSp>
        <p:nvCxnSpPr>
          <p:cNvPr id="20" name="Connettore 2 19"/>
          <p:cNvCxnSpPr>
            <a:stCxn id="4" idx="2"/>
            <a:endCxn id="17" idx="0"/>
          </p:cNvCxnSpPr>
          <p:nvPr/>
        </p:nvCxnSpPr>
        <p:spPr>
          <a:xfrm>
            <a:off x="3924300" y="2667000"/>
            <a:ext cx="18143" cy="575127"/>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32146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23</a:t>
            </a:fld>
            <a:endParaRPr lang="it-IT"/>
          </a:p>
        </p:txBody>
      </p:sp>
      <p:sp>
        <p:nvSpPr>
          <p:cNvPr id="1318" name="Content Placeholder 2"/>
          <p:cNvSpPr>
            <a:spLocks noGrp="1"/>
          </p:cNvSpPr>
          <p:nvPr>
            <p:ph sz="quarter" idx="14"/>
          </p:nvPr>
        </p:nvSpPr>
        <p:spPr>
          <a:xfrm>
            <a:off x="533400" y="1752600"/>
            <a:ext cx="8077200" cy="4648200"/>
          </a:xfrm>
        </p:spPr>
        <p:txBody>
          <a:bodyPr>
            <a:normAutofit/>
          </a:bodyPr>
          <a:lstStyle/>
          <a:p>
            <a:pPr algn="just"/>
            <a:r>
              <a:rPr lang="it-IT" b="1" dirty="0"/>
              <a:t>Art. 73 </a:t>
            </a:r>
            <a:r>
              <a:rPr lang="it-IT" b="1" dirty="0" err="1"/>
              <a:t>Tuir</a:t>
            </a:r>
            <a:r>
              <a:rPr lang="it-IT" b="1" dirty="0"/>
              <a:t>, </a:t>
            </a:r>
            <a:r>
              <a:rPr lang="it-IT" b="1" dirty="0" smtClean="0"/>
              <a:t>comma 5-</a:t>
            </a:r>
            <a:r>
              <a:rPr lang="it-IT" b="1" i="1" dirty="0" smtClean="0"/>
              <a:t>ter</a:t>
            </a:r>
            <a:endParaRPr lang="it-IT" b="1" i="1" dirty="0"/>
          </a:p>
          <a:p>
            <a:pPr algn="just"/>
            <a:r>
              <a:rPr lang="it-IT" dirty="0" smtClean="0"/>
              <a:t>«Ai </a:t>
            </a:r>
            <a:r>
              <a:rPr lang="it-IT" dirty="0"/>
              <a:t>fini della verifica della sussistenza del controllo di cui al comma 5-</a:t>
            </a:r>
            <a:r>
              <a:rPr lang="it-IT" i="1" dirty="0"/>
              <a:t>bis</a:t>
            </a:r>
            <a:r>
              <a:rPr lang="it-IT" dirty="0"/>
              <a:t>, rileva la situazione esistente alla data di chiusura dell'esercizio o periodo di gestione del soggetto estero controllato. Ai medesimi fini, per le persone fisiche si tiene conto anche dei voti spettanti ai familiari di cui all'articolo 5, comma 5. </a:t>
            </a:r>
            <a:r>
              <a:rPr lang="it-IT" dirty="0" smtClean="0"/>
              <a:t>»</a:t>
            </a:r>
          </a:p>
          <a:p>
            <a:pPr algn="just"/>
            <a:r>
              <a:rPr lang="it-IT" b="1" dirty="0" smtClean="0"/>
              <a:t>Circolare n. 11/E del 16 febbraio 2007</a:t>
            </a:r>
          </a:p>
          <a:p>
            <a:pPr algn="just"/>
            <a:r>
              <a:rPr lang="it-IT" dirty="0" smtClean="0"/>
              <a:t>Agenzia delle Entrate – Dir. Normativa e contenzioso:</a:t>
            </a:r>
          </a:p>
          <a:p>
            <a:pPr algn="just"/>
            <a:r>
              <a:rPr lang="it-IT" dirty="0" smtClean="0"/>
              <a:t>«</a:t>
            </a:r>
            <a:r>
              <a:rPr lang="it-IT" i="1" dirty="0" smtClean="0"/>
              <a:t>la residenza degli amministratori della società dev’essere stabilita sulla base dei criteri previsti dall’art. 2 del </a:t>
            </a:r>
            <a:r>
              <a:rPr lang="it-IT" i="1" dirty="0" err="1" smtClean="0"/>
              <a:t>Tuir</a:t>
            </a:r>
            <a:r>
              <a:rPr lang="it-IT" i="1" dirty="0" smtClean="0"/>
              <a:t>. La società, inoltre, sarà considerata fiscalmente residente in Italia qualora, per la maggior parte del periodo d’imposta, risulti prevalentemente amministrata da consiglieri residenti nel territorio dello Stato</a:t>
            </a:r>
            <a:r>
              <a:rPr lang="it-IT" dirty="0" smtClean="0"/>
              <a:t>»</a:t>
            </a:r>
          </a:p>
          <a:p>
            <a:pPr algn="just"/>
            <a:endParaRPr lang="it-IT" dirty="0" smtClean="0"/>
          </a:p>
          <a:p>
            <a:pPr algn="just"/>
            <a:endParaRPr lang="it-IT" dirty="0" smtClean="0"/>
          </a:p>
          <a:p>
            <a:pPr algn="just"/>
            <a:endParaRPr lang="it-IT" sz="1600" dirty="0" smtClean="0"/>
          </a:p>
          <a:p>
            <a:pPr indent="0" algn="just"/>
            <a:endParaRPr lang="it-IT" sz="1600" dirty="0" smtClean="0"/>
          </a:p>
        </p:txBody>
      </p:sp>
      <p:sp>
        <p:nvSpPr>
          <p:cNvPr id="7" name="Title 1"/>
          <p:cNvSpPr>
            <a:spLocks noGrp="1"/>
          </p:cNvSpPr>
          <p:nvPr>
            <p:ph type="title"/>
          </p:nvPr>
        </p:nvSpPr>
        <p:spPr/>
        <p:txBody>
          <a:bodyPr/>
          <a:lstStyle/>
          <a:p>
            <a:r>
              <a:rPr lang="it-IT" sz="2800" cap="all" dirty="0" err="1" smtClean="0"/>
              <a:t>prEsunzione</a:t>
            </a:r>
            <a:r>
              <a:rPr lang="it-IT" sz="2800" cap="all" dirty="0" smtClean="0"/>
              <a:t> </a:t>
            </a:r>
            <a:r>
              <a:rPr lang="it-IT" cap="all" dirty="0"/>
              <a:t>DI </a:t>
            </a:r>
            <a:r>
              <a:rPr lang="it-IT" cap="all" dirty="0" err="1" smtClean="0"/>
              <a:t>esterovestizione</a:t>
            </a:r>
            <a:r>
              <a:rPr lang="it-IT" cap="all" dirty="0" smtClean="0"/>
              <a:t/>
            </a:r>
            <a:br>
              <a:rPr lang="it-IT" cap="all" dirty="0" smtClean="0"/>
            </a:br>
            <a:r>
              <a:rPr lang="it-IT" cap="all" dirty="0" smtClean="0"/>
              <a:t>elementi attivanti</a:t>
            </a:r>
            <a:endParaRPr lang="it-IT" cap="all" dirty="0"/>
          </a:p>
        </p:txBody>
      </p:sp>
    </p:spTree>
    <p:extLst>
      <p:ext uri="{BB962C8B-B14F-4D97-AF65-F5344CB8AC3E}">
        <p14:creationId xmlns:p14="http://schemas.microsoft.com/office/powerpoint/2010/main" val="10237725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971800"/>
            <a:ext cx="6019800" cy="533400"/>
          </a:xfrm>
        </p:spPr>
        <p:txBody>
          <a:bodyPr/>
          <a:lstStyle/>
          <a:p>
            <a:r>
              <a:rPr lang="it-IT" cap="all" dirty="0"/>
              <a:t>3</a:t>
            </a:r>
            <a:r>
              <a:rPr lang="it-IT" cap="all" dirty="0" smtClean="0"/>
              <a:t>. La prova  della  RESIDENZA</a:t>
            </a:r>
            <a:r>
              <a:rPr lang="it-IT" cap="all" dirty="0"/>
              <a:t/>
            </a:r>
            <a:br>
              <a:rPr lang="it-IT" cap="all" dirty="0"/>
            </a:br>
            <a:endParaRPr lang="it-IT" cap="all" dirty="0"/>
          </a:p>
        </p:txBody>
      </p:sp>
      <p:sp>
        <p:nvSpPr>
          <p:cNvPr id="4" name="Slide Number Placeholder 3"/>
          <p:cNvSpPr>
            <a:spLocks noGrp="1"/>
          </p:cNvSpPr>
          <p:nvPr>
            <p:ph type="sldNum" sz="quarter" idx="4"/>
          </p:nvPr>
        </p:nvSpPr>
        <p:spPr/>
        <p:txBody>
          <a:bodyPr/>
          <a:lstStyle/>
          <a:p>
            <a:fld id="{9EBD5762-3BDC-484D-9503-7EA6D5A9A8CE}" type="slidenum">
              <a:rPr lang="it-IT" smtClean="0"/>
              <a:pPr/>
              <a:t>24</a:t>
            </a:fld>
            <a:endParaRPr lang="it-IT"/>
          </a:p>
        </p:txBody>
      </p:sp>
    </p:spTree>
    <p:extLst>
      <p:ext uri="{BB962C8B-B14F-4D97-AF65-F5344CB8AC3E}">
        <p14:creationId xmlns:p14="http://schemas.microsoft.com/office/powerpoint/2010/main" val="34757644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25</a:t>
            </a:fld>
            <a:endParaRPr lang="it-IT"/>
          </a:p>
        </p:txBody>
      </p:sp>
      <p:sp>
        <p:nvSpPr>
          <p:cNvPr id="1318" name="Content Placeholder 2"/>
          <p:cNvSpPr>
            <a:spLocks noGrp="1"/>
          </p:cNvSpPr>
          <p:nvPr>
            <p:ph sz="quarter" idx="14"/>
          </p:nvPr>
        </p:nvSpPr>
        <p:spPr>
          <a:xfrm>
            <a:off x="533400" y="1219200"/>
            <a:ext cx="8077200" cy="5334000"/>
          </a:xfrm>
        </p:spPr>
        <p:txBody>
          <a:bodyPr/>
          <a:lstStyle/>
          <a:p>
            <a:pPr indent="0" algn="just"/>
            <a:r>
              <a:rPr lang="it-IT" b="1" dirty="0" smtClean="0"/>
              <a:t>Nota </a:t>
            </a:r>
            <a:r>
              <a:rPr lang="it-IT" b="1" dirty="0" err="1" smtClean="0"/>
              <a:t>prot</a:t>
            </a:r>
            <a:r>
              <a:rPr lang="it-IT" b="1" dirty="0" smtClean="0"/>
              <a:t>. N. 2010/39678 dell’Agenzia delle Entrate</a:t>
            </a:r>
          </a:p>
          <a:p>
            <a:pPr indent="0" algn="just"/>
            <a:r>
              <a:rPr lang="it-IT" dirty="0" smtClean="0"/>
              <a:t>TUIR, art. 73,  comma III </a:t>
            </a:r>
          </a:p>
          <a:p>
            <a:pPr indent="0" algn="just"/>
            <a:r>
              <a:rPr lang="it-IT" b="1" dirty="0" smtClean="0"/>
              <a:t>NORMA SOSTANZIALE</a:t>
            </a:r>
            <a:r>
              <a:rPr lang="it-IT" dirty="0" smtClean="0"/>
              <a:t> che fissa i requisiti per individuare la residenza in Italia o all’estero di una società o di un ente e per stabilire quale sia il regime naturalmente applicabile al soggetto considerato;</a:t>
            </a:r>
          </a:p>
          <a:p>
            <a:pPr indent="0" algn="just"/>
            <a:r>
              <a:rPr lang="it-IT" dirty="0" smtClean="0"/>
              <a:t>ONERE DELLA PROVA a carico dell’Agenzia delle Entrate;</a:t>
            </a:r>
          </a:p>
          <a:p>
            <a:pPr indent="0" algn="just"/>
            <a:endParaRPr lang="it-IT" dirty="0" smtClean="0"/>
          </a:p>
          <a:p>
            <a:pPr indent="0" algn="just"/>
            <a:r>
              <a:rPr lang="it-IT" dirty="0" smtClean="0"/>
              <a:t>TUIR, art. 73, comma 5 bis, ter e quater</a:t>
            </a:r>
          </a:p>
          <a:p>
            <a:pPr indent="0" algn="just"/>
            <a:r>
              <a:rPr lang="it-IT" b="1" dirty="0" smtClean="0"/>
              <a:t>NORME PROCEDURALI </a:t>
            </a:r>
            <a:r>
              <a:rPr lang="it-IT" dirty="0" smtClean="0"/>
              <a:t>che stabiliscono delle PRESUNZIONI LEGALI individuando «</a:t>
            </a:r>
            <a:r>
              <a:rPr lang="it-IT" i="1" dirty="0" smtClean="0"/>
              <a:t>circostanze fattuali …omissis… che rendono ragionevole ipotizzare che le decisioni fondamentali relative alla gestione dell’impresa siano in tali ipotesi assunte in Italia</a:t>
            </a:r>
            <a:r>
              <a:rPr lang="it-IT" dirty="0" smtClean="0"/>
              <a:t>»;</a:t>
            </a:r>
          </a:p>
          <a:p>
            <a:pPr indent="0" algn="just"/>
            <a:r>
              <a:rPr lang="it-IT" dirty="0" smtClean="0"/>
              <a:t>Presunzioni che è possibile vincere, essendo ammessa la PROVA CONTRARIA con conseguente inversione dell’ONERE DELLA PROVA</a:t>
            </a:r>
          </a:p>
          <a:p>
            <a:pPr indent="0" algn="just"/>
            <a:endParaRPr lang="it-IT" dirty="0"/>
          </a:p>
          <a:p>
            <a:pPr indent="0" algn="just"/>
            <a:endParaRPr lang="it-IT" b="1" dirty="0" smtClean="0"/>
          </a:p>
          <a:p>
            <a:pPr algn="just"/>
            <a:r>
              <a:rPr lang="it-IT" b="1" dirty="0" smtClean="0"/>
              <a:t>			</a:t>
            </a:r>
          </a:p>
          <a:p>
            <a:pPr algn="just"/>
            <a:endParaRPr lang="it-IT" sz="1600" dirty="0" smtClean="0"/>
          </a:p>
          <a:p>
            <a:pPr indent="0" algn="just"/>
            <a:endParaRPr lang="it-IT" sz="1600" dirty="0" smtClean="0"/>
          </a:p>
        </p:txBody>
      </p:sp>
      <p:sp>
        <p:nvSpPr>
          <p:cNvPr id="7" name="Title 1"/>
          <p:cNvSpPr>
            <a:spLocks noGrp="1"/>
          </p:cNvSpPr>
          <p:nvPr>
            <p:ph type="title"/>
          </p:nvPr>
        </p:nvSpPr>
        <p:spPr>
          <a:xfrm>
            <a:off x="533400" y="685800"/>
            <a:ext cx="8077200" cy="457200"/>
          </a:xfrm>
        </p:spPr>
        <p:txBody>
          <a:bodyPr/>
          <a:lstStyle/>
          <a:p>
            <a:r>
              <a:rPr lang="it-IT" sz="2800" cap="all" dirty="0" smtClean="0"/>
              <a:t>LA PROVA DELLA RESIDENZA</a:t>
            </a:r>
            <a:endParaRPr lang="it-IT" cap="all" dirty="0"/>
          </a:p>
        </p:txBody>
      </p:sp>
    </p:spTree>
    <p:extLst>
      <p:ext uri="{BB962C8B-B14F-4D97-AF65-F5344CB8AC3E}">
        <p14:creationId xmlns:p14="http://schemas.microsoft.com/office/powerpoint/2010/main" val="2596712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26</a:t>
            </a:fld>
            <a:endParaRPr lang="it-IT"/>
          </a:p>
        </p:txBody>
      </p:sp>
      <p:sp>
        <p:nvSpPr>
          <p:cNvPr id="1318" name="Content Placeholder 2"/>
          <p:cNvSpPr>
            <a:spLocks noGrp="1"/>
          </p:cNvSpPr>
          <p:nvPr>
            <p:ph sz="quarter" idx="14"/>
          </p:nvPr>
        </p:nvSpPr>
        <p:spPr>
          <a:xfrm>
            <a:off x="533400" y="1371600"/>
            <a:ext cx="8077200" cy="5029200"/>
          </a:xfrm>
        </p:spPr>
        <p:txBody>
          <a:bodyPr/>
          <a:lstStyle/>
          <a:p>
            <a:pPr indent="0" algn="just"/>
            <a:r>
              <a:rPr lang="it-IT" b="1" dirty="0" smtClean="0"/>
              <a:t>Nota </a:t>
            </a:r>
            <a:r>
              <a:rPr lang="it-IT" b="1" dirty="0" err="1" smtClean="0"/>
              <a:t>prot</a:t>
            </a:r>
            <a:r>
              <a:rPr lang="it-IT" b="1" dirty="0" smtClean="0"/>
              <a:t>. N. 2010/39678 dell’Agenzia delle Entrate</a:t>
            </a:r>
          </a:p>
          <a:p>
            <a:pPr indent="0" algn="just"/>
            <a:endParaRPr lang="it-IT" dirty="0" smtClean="0"/>
          </a:p>
          <a:p>
            <a:pPr indent="0" algn="just"/>
            <a:r>
              <a:rPr lang="it-IT" dirty="0" smtClean="0"/>
              <a:t>Le presunzioni indicate non sono generali ma rappresentano elementi da verificare «</a:t>
            </a:r>
            <a:r>
              <a:rPr lang="it-IT" i="1" dirty="0" smtClean="0"/>
              <a:t>case by case</a:t>
            </a:r>
            <a:r>
              <a:rPr lang="it-IT" dirty="0" smtClean="0"/>
              <a:t>» con riferimento al requisito temporale…</a:t>
            </a:r>
          </a:p>
          <a:p>
            <a:pPr indent="0" algn="just"/>
            <a:r>
              <a:rPr lang="it-IT" dirty="0" smtClean="0"/>
              <a:t>«</a:t>
            </a:r>
            <a:r>
              <a:rPr lang="it-IT" i="1" dirty="0" smtClean="0"/>
              <a:t>l’amministrazione finanziaria potrà trovarsi a dover verificare la sussistenza del requisito temporale previsto, in via generale, dall’articolo 73, comma 3 del TUIR e, dunque, a dover provare che la società risulti, per la maggior parte del periodo d’imposta, prevalentemente amministrata da consiglieri residenti nel territorio dello Stato</a:t>
            </a:r>
            <a:r>
              <a:rPr lang="it-IT" dirty="0" smtClean="0"/>
              <a:t>»</a:t>
            </a:r>
          </a:p>
          <a:p>
            <a:pPr indent="0" algn="just"/>
            <a:r>
              <a:rPr lang="it-IT" dirty="0" smtClean="0"/>
              <a:t>…e </a:t>
            </a:r>
            <a:r>
              <a:rPr lang="it-IT" b="1" dirty="0" smtClean="0"/>
              <a:t>comunque</a:t>
            </a:r>
            <a:r>
              <a:rPr lang="it-IT" dirty="0" smtClean="0"/>
              <a:t> con un contradditorio con il «presunto» contribuente che gli permetta di fornire l’eventuale prova contraria dovuta </a:t>
            </a:r>
            <a:r>
              <a:rPr lang="it-IT" b="1" dirty="0" smtClean="0"/>
              <a:t>in sede di verifica o accertamento </a:t>
            </a:r>
          </a:p>
          <a:p>
            <a:pPr indent="0" algn="just"/>
            <a:endParaRPr lang="it-IT" dirty="0"/>
          </a:p>
          <a:p>
            <a:pPr indent="0" algn="just"/>
            <a:endParaRPr lang="it-IT" dirty="0"/>
          </a:p>
          <a:p>
            <a:pPr indent="0" algn="just"/>
            <a:endParaRPr lang="it-IT" dirty="0" smtClean="0"/>
          </a:p>
          <a:p>
            <a:pPr algn="just"/>
            <a:r>
              <a:rPr lang="it-IT" b="1" dirty="0" smtClean="0"/>
              <a:t>			</a:t>
            </a:r>
          </a:p>
          <a:p>
            <a:pPr algn="just"/>
            <a:endParaRPr lang="it-IT" sz="1600" dirty="0" smtClean="0"/>
          </a:p>
          <a:p>
            <a:pPr indent="0" algn="just"/>
            <a:endParaRPr lang="it-IT" sz="1600" dirty="0" smtClean="0"/>
          </a:p>
        </p:txBody>
      </p:sp>
      <p:sp>
        <p:nvSpPr>
          <p:cNvPr id="7" name="Title 1"/>
          <p:cNvSpPr>
            <a:spLocks noGrp="1"/>
          </p:cNvSpPr>
          <p:nvPr>
            <p:ph type="title"/>
          </p:nvPr>
        </p:nvSpPr>
        <p:spPr>
          <a:xfrm>
            <a:off x="533400" y="685800"/>
            <a:ext cx="8077200" cy="609600"/>
          </a:xfrm>
        </p:spPr>
        <p:txBody>
          <a:bodyPr/>
          <a:lstStyle/>
          <a:p>
            <a:r>
              <a:rPr lang="it-IT" sz="2800" cap="all" dirty="0" smtClean="0"/>
              <a:t>LA PROVA DELLA RESIDENZA</a:t>
            </a:r>
            <a:endParaRPr lang="it-IT" cap="all" dirty="0"/>
          </a:p>
        </p:txBody>
      </p:sp>
    </p:spTree>
    <p:extLst>
      <p:ext uri="{BB962C8B-B14F-4D97-AF65-F5344CB8AC3E}">
        <p14:creationId xmlns:p14="http://schemas.microsoft.com/office/powerpoint/2010/main" val="31758138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27</a:t>
            </a:fld>
            <a:endParaRPr lang="it-IT"/>
          </a:p>
        </p:txBody>
      </p:sp>
      <p:sp>
        <p:nvSpPr>
          <p:cNvPr id="1318" name="Content Placeholder 2"/>
          <p:cNvSpPr>
            <a:spLocks noGrp="1"/>
          </p:cNvSpPr>
          <p:nvPr>
            <p:ph sz="quarter" idx="14"/>
          </p:nvPr>
        </p:nvSpPr>
        <p:spPr>
          <a:xfrm>
            <a:off x="533400" y="1828800"/>
            <a:ext cx="8008938" cy="4648200"/>
          </a:xfrm>
        </p:spPr>
        <p:txBody>
          <a:bodyPr/>
          <a:lstStyle/>
          <a:p>
            <a:pPr indent="0" algn="just"/>
            <a:r>
              <a:rPr lang="it-IT" b="1" dirty="0" smtClean="0"/>
              <a:t>LA RESIDENZA PER LA UE</a:t>
            </a:r>
          </a:p>
          <a:p>
            <a:pPr indent="0" algn="just"/>
            <a:r>
              <a:rPr lang="it-IT" sz="1600" b="1" dirty="0" smtClean="0"/>
              <a:t>LE NOTE N. 2010/39678 E N. 2010/157346 A SEGUITO DELLA DENUNCIA DELL’AIDC PRESSO LA COMMISSIONE EUROPEA</a:t>
            </a:r>
            <a:endParaRPr lang="it-IT" sz="1800" b="1" dirty="0" smtClean="0"/>
          </a:p>
          <a:p>
            <a:pPr indent="0" algn="just"/>
            <a:r>
              <a:rPr lang="it-IT" sz="1800" dirty="0" smtClean="0"/>
              <a:t>Le note sono di grande rilevanza in quanto </a:t>
            </a:r>
            <a:r>
              <a:rPr lang="it-IT" sz="1800" b="1" u="sng" dirty="0" smtClean="0"/>
              <a:t>hanno evitato un procedimento di infrazione nei confronti dell’Italia:</a:t>
            </a:r>
          </a:p>
          <a:p>
            <a:pPr marL="285750" indent="-285750" algn="just">
              <a:buFontTx/>
              <a:buChar char="-"/>
            </a:pPr>
            <a:r>
              <a:rPr lang="it-IT" sz="1800" dirty="0" smtClean="0"/>
              <a:t>il contradditorio con l’ente o società è necessario come pure il rinvenimento di prove che dimostrino «</a:t>
            </a:r>
            <a:r>
              <a:rPr lang="it-IT" sz="1800" i="1" dirty="0" smtClean="0"/>
              <a:t>l’intensità del legame tra la società e lo Stato estero e/o l’Italia</a:t>
            </a:r>
            <a:r>
              <a:rPr lang="it-IT" sz="1800" dirty="0" smtClean="0"/>
              <a:t>» affinché il controllo della residenza effettiva non sia una «</a:t>
            </a:r>
            <a:r>
              <a:rPr lang="it-IT" sz="1800" i="1" dirty="0" smtClean="0"/>
              <a:t>valutazione acritica fondata soltanto su dette presunzioni</a:t>
            </a:r>
            <a:r>
              <a:rPr lang="it-IT" sz="1800" dirty="0" smtClean="0"/>
              <a:t>» (</a:t>
            </a:r>
            <a:r>
              <a:rPr lang="it-IT" sz="1800" b="1" dirty="0" smtClean="0"/>
              <a:t>le presunzioni di residenza individuate dal legislatore sono «indizi» insufficienti a rendere il soggetto </a:t>
            </a:r>
            <a:r>
              <a:rPr lang="it-IT" sz="1800" b="1" dirty="0" err="1" smtClean="0"/>
              <a:t>esterovestito</a:t>
            </a:r>
            <a:r>
              <a:rPr lang="it-IT" sz="1800" dirty="0" smtClean="0"/>
              <a:t>);</a:t>
            </a:r>
          </a:p>
          <a:p>
            <a:pPr marL="285750" indent="-285750" algn="just">
              <a:buFontTx/>
              <a:buChar char="-"/>
            </a:pPr>
            <a:r>
              <a:rPr lang="it-IT" sz="1800" dirty="0"/>
              <a:t>l</a:t>
            </a:r>
            <a:r>
              <a:rPr lang="it-IT" sz="1800" dirty="0" smtClean="0"/>
              <a:t>’Italia </a:t>
            </a:r>
            <a:r>
              <a:rPr lang="it-IT" sz="1800" b="1" dirty="0" smtClean="0"/>
              <a:t>deve attivare «l’assistenza amministrativa con gli Stati membri dell’Unione Europea», </a:t>
            </a:r>
            <a:r>
              <a:rPr lang="it-IT" sz="1800" dirty="0" smtClean="0"/>
              <a:t>come dice che di prassi è fatto, per approfondire l’esistenza di un’effettiva sede </a:t>
            </a:r>
            <a:r>
              <a:rPr lang="it-IT" sz="1800" dirty="0" smtClean="0"/>
              <a:t>all’estero.</a:t>
            </a:r>
            <a:endParaRPr lang="it-IT" sz="1800" dirty="0" smtClean="0"/>
          </a:p>
          <a:p>
            <a:pPr indent="0" algn="just"/>
            <a:r>
              <a:rPr lang="it-IT" sz="1800" dirty="0" smtClean="0"/>
              <a:t> </a:t>
            </a:r>
          </a:p>
          <a:p>
            <a:pPr marL="285750" indent="-285750" algn="just">
              <a:buFontTx/>
              <a:buChar char="-"/>
            </a:pPr>
            <a:endParaRPr lang="it-IT" sz="1800" dirty="0" smtClean="0"/>
          </a:p>
          <a:p>
            <a:pPr marL="285750" indent="-285750" algn="just">
              <a:buFontTx/>
              <a:buChar char="-"/>
            </a:pPr>
            <a:endParaRPr lang="it-IT" sz="1600" dirty="0"/>
          </a:p>
          <a:p>
            <a:pPr indent="0" algn="just"/>
            <a:endParaRPr lang="it-IT" sz="1600" dirty="0" smtClean="0"/>
          </a:p>
          <a:p>
            <a:pPr indent="0" algn="just"/>
            <a:endParaRPr lang="it-IT" sz="1600" dirty="0"/>
          </a:p>
        </p:txBody>
      </p:sp>
      <p:sp>
        <p:nvSpPr>
          <p:cNvPr id="7" name="Title 1"/>
          <p:cNvSpPr>
            <a:spLocks noGrp="1"/>
          </p:cNvSpPr>
          <p:nvPr>
            <p:ph type="title"/>
          </p:nvPr>
        </p:nvSpPr>
        <p:spPr/>
        <p:txBody>
          <a:bodyPr/>
          <a:lstStyle/>
          <a:p>
            <a:r>
              <a:rPr lang="it-IT" sz="2800" cap="all" dirty="0" smtClean="0"/>
              <a:t>DEFINIZIONE </a:t>
            </a:r>
            <a:r>
              <a:rPr lang="it-IT" cap="all" dirty="0"/>
              <a:t>DI RESIDENZA </a:t>
            </a:r>
            <a:r>
              <a:rPr lang="it-IT" cap="all" dirty="0" smtClean="0"/>
              <a:t/>
            </a:r>
            <a:br>
              <a:rPr lang="it-IT" cap="all" dirty="0" smtClean="0"/>
            </a:br>
            <a:r>
              <a:rPr lang="it-IT" cap="all" dirty="0" smtClean="0"/>
              <a:t>elementi attivanti</a:t>
            </a:r>
            <a:endParaRPr lang="it-IT" cap="all" dirty="0"/>
          </a:p>
        </p:txBody>
      </p:sp>
    </p:spTree>
    <p:extLst>
      <p:ext uri="{BB962C8B-B14F-4D97-AF65-F5344CB8AC3E}">
        <p14:creationId xmlns:p14="http://schemas.microsoft.com/office/powerpoint/2010/main" val="7392725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28</a:t>
            </a:fld>
            <a:endParaRPr lang="it-IT"/>
          </a:p>
        </p:txBody>
      </p:sp>
      <p:sp>
        <p:nvSpPr>
          <p:cNvPr id="1318" name="Content Placeholder 2"/>
          <p:cNvSpPr>
            <a:spLocks noGrp="1"/>
          </p:cNvSpPr>
          <p:nvPr>
            <p:ph sz="quarter" idx="14"/>
          </p:nvPr>
        </p:nvSpPr>
        <p:spPr>
          <a:xfrm>
            <a:off x="533400" y="1600200"/>
            <a:ext cx="8077200" cy="4800600"/>
          </a:xfrm>
        </p:spPr>
        <p:txBody>
          <a:bodyPr>
            <a:noAutofit/>
          </a:bodyPr>
          <a:lstStyle/>
          <a:p>
            <a:pPr indent="0" algn="just"/>
            <a:r>
              <a:rPr lang="it-IT" b="1" dirty="0" smtClean="0"/>
              <a:t>Nota </a:t>
            </a:r>
            <a:r>
              <a:rPr lang="it-IT" b="1" dirty="0" err="1" smtClean="0"/>
              <a:t>prot</a:t>
            </a:r>
            <a:r>
              <a:rPr lang="it-IT" b="1" dirty="0" smtClean="0"/>
              <a:t>. N. 2010/39678 dell’Agenzia delle Entrate</a:t>
            </a:r>
          </a:p>
          <a:p>
            <a:pPr marL="342900" indent="-342900" algn="just">
              <a:buFontTx/>
              <a:buChar char="-"/>
            </a:pPr>
            <a:r>
              <a:rPr lang="it-IT" dirty="0" smtClean="0"/>
              <a:t>luogo ove sono tenute le riunioni del consiglio di amministrazione, biglietti di aereo, ricevute degli alberghi che attestano gli spostamenti dei consiglieri;</a:t>
            </a:r>
          </a:p>
          <a:p>
            <a:pPr marL="342900" indent="-342900" algn="just">
              <a:buFontTx/>
              <a:buChar char="-"/>
            </a:pPr>
            <a:r>
              <a:rPr lang="it-IT" dirty="0" smtClean="0"/>
              <a:t>effettività della gestione sociale da parte dei membri del consiglio di amministrazione all’estero attraverso l’adozione di atti volitivi, progetti, interventi diretti a migliorare le performance della società;</a:t>
            </a:r>
          </a:p>
          <a:p>
            <a:pPr marL="342900" indent="-342900" algn="just">
              <a:buFontTx/>
              <a:buChar char="-"/>
            </a:pPr>
            <a:r>
              <a:rPr lang="it-IT" dirty="0" smtClean="0"/>
              <a:t>effettivo svolgimento in loco della gestione operativa, grado di autonomia funzionale della società dal punto di vista organizzativo, amministrativo, finanziario e contabile;</a:t>
            </a:r>
          </a:p>
          <a:p>
            <a:pPr marL="342900" indent="-342900" algn="just">
              <a:buFontTx/>
              <a:buChar char="-"/>
            </a:pPr>
            <a:r>
              <a:rPr lang="it-IT" dirty="0" smtClean="0"/>
              <a:t>autonomia dei </a:t>
            </a:r>
            <a:r>
              <a:rPr lang="it-IT" i="1" dirty="0" smtClean="0"/>
              <a:t>country </a:t>
            </a:r>
            <a:r>
              <a:rPr lang="it-IT" i="1" dirty="0" err="1" smtClean="0"/>
              <a:t>managers</a:t>
            </a:r>
            <a:r>
              <a:rPr lang="it-IT" i="1" dirty="0" smtClean="0"/>
              <a:t>  </a:t>
            </a:r>
            <a:r>
              <a:rPr lang="it-IT" dirty="0" smtClean="0"/>
              <a:t>con riferimento all’organizzazione del personale, alle decisioni di spesa, alla stipula dei contratti commerciali o finanziari, atti di gestione adottati e attività negoziale posta in essere, direttive interne, corrispondenza;</a:t>
            </a:r>
          </a:p>
          <a:p>
            <a:pPr indent="0" algn="just"/>
            <a:endParaRPr lang="it-IT" i="1" dirty="0"/>
          </a:p>
          <a:p>
            <a:pPr indent="0" algn="just"/>
            <a:endParaRPr lang="it-IT" i="1" dirty="0" smtClean="0"/>
          </a:p>
          <a:p>
            <a:pPr marL="342900" indent="-342900" algn="just">
              <a:buFontTx/>
              <a:buChar char="-"/>
            </a:pPr>
            <a:endParaRPr lang="it-IT" dirty="0" smtClean="0"/>
          </a:p>
          <a:p>
            <a:pPr indent="0" algn="just"/>
            <a:endParaRPr lang="it-IT" dirty="0"/>
          </a:p>
          <a:p>
            <a:pPr indent="0" algn="just"/>
            <a:endParaRPr lang="it-IT" dirty="0"/>
          </a:p>
          <a:p>
            <a:pPr indent="0" algn="just"/>
            <a:endParaRPr lang="it-IT" dirty="0" smtClean="0"/>
          </a:p>
          <a:p>
            <a:pPr algn="just"/>
            <a:r>
              <a:rPr lang="it-IT" b="1" dirty="0" smtClean="0"/>
              <a:t>			</a:t>
            </a:r>
          </a:p>
          <a:p>
            <a:pPr algn="just"/>
            <a:endParaRPr lang="it-IT" sz="1600" dirty="0" smtClean="0"/>
          </a:p>
          <a:p>
            <a:pPr indent="0" algn="just"/>
            <a:endParaRPr lang="it-IT" sz="1600" dirty="0" smtClean="0"/>
          </a:p>
        </p:txBody>
      </p:sp>
      <p:sp>
        <p:nvSpPr>
          <p:cNvPr id="7" name="Title 1"/>
          <p:cNvSpPr>
            <a:spLocks noGrp="1"/>
          </p:cNvSpPr>
          <p:nvPr>
            <p:ph type="title"/>
          </p:nvPr>
        </p:nvSpPr>
        <p:spPr>
          <a:xfrm>
            <a:off x="533400" y="685800"/>
            <a:ext cx="8077200" cy="762000"/>
          </a:xfrm>
        </p:spPr>
        <p:txBody>
          <a:bodyPr>
            <a:normAutofit fontScale="90000"/>
          </a:bodyPr>
          <a:lstStyle/>
          <a:p>
            <a:r>
              <a:rPr lang="it-IT" sz="2800" cap="all" dirty="0" smtClean="0"/>
              <a:t>LA PROVA DELLA RESIDENZA</a:t>
            </a:r>
            <a:br>
              <a:rPr lang="it-IT" sz="2800" cap="all" dirty="0" smtClean="0"/>
            </a:br>
            <a:r>
              <a:rPr lang="it-IT" sz="2800" cap="all" dirty="0" smtClean="0">
                <a:solidFill>
                  <a:srgbClr val="000000"/>
                </a:solidFill>
              </a:rPr>
              <a:t>ELEMENTI </a:t>
            </a:r>
            <a:r>
              <a:rPr lang="it-IT" sz="2800" cap="all" dirty="0">
                <a:solidFill>
                  <a:srgbClr val="000000"/>
                </a:solidFill>
              </a:rPr>
              <a:t>PROBATORI </a:t>
            </a:r>
            <a:r>
              <a:rPr lang="it-IT" sz="2800" cap="all" dirty="0" smtClean="0"/>
              <a:t/>
            </a:r>
            <a:br>
              <a:rPr lang="it-IT" sz="2800" cap="all" dirty="0" smtClean="0"/>
            </a:br>
            <a:endParaRPr lang="it-IT" cap="all" dirty="0"/>
          </a:p>
        </p:txBody>
      </p:sp>
    </p:spTree>
    <p:extLst>
      <p:ext uri="{BB962C8B-B14F-4D97-AF65-F5344CB8AC3E}">
        <p14:creationId xmlns:p14="http://schemas.microsoft.com/office/powerpoint/2010/main" val="16413193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29</a:t>
            </a:fld>
            <a:endParaRPr lang="it-IT"/>
          </a:p>
        </p:txBody>
      </p:sp>
      <p:sp>
        <p:nvSpPr>
          <p:cNvPr id="1318" name="Content Placeholder 2"/>
          <p:cNvSpPr>
            <a:spLocks noGrp="1"/>
          </p:cNvSpPr>
          <p:nvPr>
            <p:ph sz="quarter" idx="14"/>
          </p:nvPr>
        </p:nvSpPr>
        <p:spPr>
          <a:xfrm>
            <a:off x="533400" y="1600200"/>
            <a:ext cx="8077200" cy="4800600"/>
          </a:xfrm>
        </p:spPr>
        <p:txBody>
          <a:bodyPr>
            <a:noAutofit/>
          </a:bodyPr>
          <a:lstStyle/>
          <a:p>
            <a:pPr indent="0" algn="just"/>
            <a:r>
              <a:rPr lang="it-IT" b="1" dirty="0" smtClean="0"/>
              <a:t>Nota </a:t>
            </a:r>
            <a:r>
              <a:rPr lang="it-IT" b="1" dirty="0" err="1" smtClean="0"/>
              <a:t>prot</a:t>
            </a:r>
            <a:r>
              <a:rPr lang="it-IT" b="1" dirty="0" smtClean="0"/>
              <a:t>. N. 2010/39678 dell’Agenzia delle Entrate</a:t>
            </a:r>
          </a:p>
          <a:p>
            <a:pPr indent="0" algn="just"/>
            <a:r>
              <a:rPr lang="it-IT" dirty="0" smtClean="0"/>
              <a:t>Si tratta in definitiva delle medesime informazioni e documenti probatori richiesti in sede di </a:t>
            </a:r>
            <a:r>
              <a:rPr lang="it-IT" dirty="0" smtClean="0"/>
              <a:t>verifica </a:t>
            </a:r>
            <a:r>
              <a:rPr lang="it-IT" dirty="0" smtClean="0"/>
              <a:t>ex comma III dell’art. 73 del TUIR per i quali si rimanda al contenuto del documento della Guardia di Finanza che seguirà alle </a:t>
            </a:r>
            <a:r>
              <a:rPr lang="it-IT" dirty="0" err="1" smtClean="0"/>
              <a:t>slides</a:t>
            </a:r>
            <a:r>
              <a:rPr lang="it-IT" dirty="0" smtClean="0"/>
              <a:t> successive</a:t>
            </a:r>
            <a:endParaRPr lang="it-IT" dirty="0"/>
          </a:p>
          <a:p>
            <a:pPr indent="0" algn="just"/>
            <a:endParaRPr lang="it-IT" i="1" dirty="0" smtClean="0"/>
          </a:p>
          <a:p>
            <a:pPr indent="0" algn="just"/>
            <a:r>
              <a:rPr lang="it-IT" b="1" dirty="0" smtClean="0"/>
              <a:t>Cassazione penale 8 ottobre 2014 n. 41947</a:t>
            </a:r>
          </a:p>
          <a:p>
            <a:pPr indent="0" algn="just"/>
            <a:r>
              <a:rPr lang="it-IT" dirty="0" smtClean="0"/>
              <a:t>Per localizzare l’effettivo centro decisionale della società estera, le prove addotte dall’Amministrazione finanziaria la cui validità è stata confermata in sede contenziosa sono inerenti la documentazione disponibile presso l’amministratore unico (estratti conto, blocchetti degli assegni, timbro della società…) oltre che </a:t>
            </a:r>
            <a:r>
              <a:rPr lang="it-IT" b="1" dirty="0" smtClean="0"/>
              <a:t>il computer collegato al server della società in Germania</a:t>
            </a:r>
          </a:p>
          <a:p>
            <a:pPr indent="0" algn="just"/>
            <a:endParaRPr lang="it-IT" dirty="0"/>
          </a:p>
          <a:p>
            <a:pPr indent="0" algn="just"/>
            <a:endParaRPr lang="it-IT" dirty="0"/>
          </a:p>
          <a:p>
            <a:pPr indent="0" algn="just"/>
            <a:endParaRPr lang="it-IT" dirty="0" smtClean="0"/>
          </a:p>
          <a:p>
            <a:pPr algn="just"/>
            <a:r>
              <a:rPr lang="it-IT" b="1" dirty="0" smtClean="0"/>
              <a:t>			</a:t>
            </a:r>
          </a:p>
          <a:p>
            <a:pPr algn="just"/>
            <a:endParaRPr lang="it-IT" sz="1600" dirty="0" smtClean="0"/>
          </a:p>
          <a:p>
            <a:pPr indent="0" algn="just"/>
            <a:endParaRPr lang="it-IT" sz="1600" dirty="0" smtClean="0"/>
          </a:p>
        </p:txBody>
      </p:sp>
      <p:sp>
        <p:nvSpPr>
          <p:cNvPr id="7" name="Title 1"/>
          <p:cNvSpPr>
            <a:spLocks noGrp="1"/>
          </p:cNvSpPr>
          <p:nvPr>
            <p:ph type="title"/>
          </p:nvPr>
        </p:nvSpPr>
        <p:spPr>
          <a:xfrm>
            <a:off x="533400" y="685800"/>
            <a:ext cx="8077200" cy="762000"/>
          </a:xfrm>
        </p:spPr>
        <p:txBody>
          <a:bodyPr>
            <a:normAutofit fontScale="90000"/>
          </a:bodyPr>
          <a:lstStyle/>
          <a:p>
            <a:r>
              <a:rPr lang="it-IT" sz="2800" cap="all" dirty="0" smtClean="0"/>
              <a:t>LA PROVA DELLA RESIDENZA</a:t>
            </a:r>
            <a:br>
              <a:rPr lang="it-IT" sz="2800" cap="all" dirty="0" smtClean="0"/>
            </a:br>
            <a:r>
              <a:rPr lang="it-IT" sz="2800" cap="all" dirty="0" smtClean="0">
                <a:solidFill>
                  <a:srgbClr val="000000"/>
                </a:solidFill>
              </a:rPr>
              <a:t>ELEMENTI </a:t>
            </a:r>
            <a:r>
              <a:rPr lang="it-IT" sz="2800" cap="all" dirty="0">
                <a:solidFill>
                  <a:srgbClr val="000000"/>
                </a:solidFill>
              </a:rPr>
              <a:t>PROBATORI </a:t>
            </a:r>
            <a:r>
              <a:rPr lang="it-IT" sz="2800" cap="all" dirty="0" smtClean="0"/>
              <a:t/>
            </a:r>
            <a:br>
              <a:rPr lang="it-IT" sz="2800" cap="all" dirty="0" smtClean="0"/>
            </a:br>
            <a:endParaRPr lang="it-IT" cap="all" dirty="0"/>
          </a:p>
        </p:txBody>
      </p:sp>
    </p:spTree>
    <p:extLst>
      <p:ext uri="{BB962C8B-B14F-4D97-AF65-F5344CB8AC3E}">
        <p14:creationId xmlns:p14="http://schemas.microsoft.com/office/powerpoint/2010/main" val="2009643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971800"/>
            <a:ext cx="5410200" cy="914400"/>
          </a:xfrm>
        </p:spPr>
        <p:txBody>
          <a:bodyPr/>
          <a:lstStyle/>
          <a:p>
            <a:r>
              <a:rPr lang="it-IT" cap="all" dirty="0"/>
              <a:t>1. </a:t>
            </a:r>
            <a:r>
              <a:rPr lang="it-IT" cap="all" dirty="0" smtClean="0"/>
              <a:t>Definizione di residenza  ELEMENTI ATTIVANTI</a:t>
            </a:r>
            <a:r>
              <a:rPr lang="it-IT" cap="all" dirty="0"/>
              <a:t/>
            </a:r>
            <a:br>
              <a:rPr lang="it-IT" cap="all" dirty="0"/>
            </a:br>
            <a:endParaRPr lang="it-IT" cap="all" dirty="0"/>
          </a:p>
        </p:txBody>
      </p:sp>
      <p:sp>
        <p:nvSpPr>
          <p:cNvPr id="4" name="Slide Number Placeholder 3"/>
          <p:cNvSpPr>
            <a:spLocks noGrp="1"/>
          </p:cNvSpPr>
          <p:nvPr>
            <p:ph type="sldNum" sz="quarter" idx="4"/>
          </p:nvPr>
        </p:nvSpPr>
        <p:spPr/>
        <p:txBody>
          <a:bodyPr/>
          <a:lstStyle/>
          <a:p>
            <a:fld id="{9EBD5762-3BDC-484D-9503-7EA6D5A9A8CE}" type="slidenum">
              <a:rPr lang="it-IT" smtClean="0"/>
              <a:pPr/>
              <a:t>3</a:t>
            </a:fld>
            <a:endParaRPr lang="it-IT"/>
          </a:p>
        </p:txBody>
      </p:sp>
    </p:spTree>
    <p:extLst>
      <p:ext uri="{BB962C8B-B14F-4D97-AF65-F5344CB8AC3E}">
        <p14:creationId xmlns:p14="http://schemas.microsoft.com/office/powerpoint/2010/main" val="17789874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30</a:t>
            </a:fld>
            <a:endParaRPr lang="it-IT"/>
          </a:p>
        </p:txBody>
      </p:sp>
      <p:sp>
        <p:nvSpPr>
          <p:cNvPr id="1318" name="Content Placeholder 2"/>
          <p:cNvSpPr>
            <a:spLocks noGrp="1"/>
          </p:cNvSpPr>
          <p:nvPr>
            <p:ph sz="quarter" idx="14"/>
          </p:nvPr>
        </p:nvSpPr>
        <p:spPr>
          <a:xfrm>
            <a:off x="533400" y="1676400"/>
            <a:ext cx="8077200" cy="4876800"/>
          </a:xfrm>
        </p:spPr>
        <p:txBody>
          <a:bodyPr/>
          <a:lstStyle/>
          <a:p>
            <a:pPr algn="just"/>
            <a:r>
              <a:rPr lang="it-IT" b="1" dirty="0" smtClean="0"/>
              <a:t>Circolare n. 1/2008 del Comando Generale della Guardia di Finanza</a:t>
            </a:r>
            <a:endParaRPr lang="it-IT" b="1" i="1" dirty="0"/>
          </a:p>
          <a:p>
            <a:pPr indent="0" algn="just"/>
            <a:r>
              <a:rPr lang="it-IT" dirty="0" smtClean="0"/>
              <a:t>Indagini preliminari:</a:t>
            </a:r>
          </a:p>
          <a:p>
            <a:pPr marL="68580" indent="-342900" algn="just">
              <a:buFontTx/>
              <a:buChar char="-"/>
            </a:pPr>
            <a:r>
              <a:rPr lang="it-IT" dirty="0" smtClean="0"/>
              <a:t>della compagine sociale;</a:t>
            </a:r>
          </a:p>
          <a:p>
            <a:pPr marL="68580" indent="-342900" algn="just">
              <a:buFontTx/>
              <a:buChar char="-"/>
            </a:pPr>
            <a:r>
              <a:rPr lang="it-IT" dirty="0" smtClean="0"/>
              <a:t>dell’attività svolta e della struttura organizzativa anche di gruppo per verificare se vi siano rapporti di controllo tra soggetti nazionali e esteri;</a:t>
            </a:r>
          </a:p>
          <a:p>
            <a:pPr marL="68580" indent="-342900" algn="just">
              <a:buFontTx/>
              <a:buChar char="-"/>
            </a:pPr>
            <a:r>
              <a:rPr lang="it-IT" dirty="0" smtClean="0"/>
              <a:t>dei dati </a:t>
            </a:r>
            <a:r>
              <a:rPr lang="it-IT" dirty="0"/>
              <a:t>relativamente ai soci, ai soggetti titolari di funzioni di rappresentanza esterna e ad ogni altro soggetto che rivesta cariche o funzioni ritenute importanti rispetto alle finalità dell’attività </a:t>
            </a:r>
            <a:r>
              <a:rPr lang="it-IT" dirty="0" smtClean="0"/>
              <a:t>ispettiva;</a:t>
            </a:r>
          </a:p>
          <a:p>
            <a:pPr indent="0" algn="just"/>
            <a:r>
              <a:rPr lang="it-IT" dirty="0" smtClean="0"/>
              <a:t>I mezzi di acquisizione delle informazioni possono essere:</a:t>
            </a:r>
          </a:p>
          <a:p>
            <a:pPr marL="342900" indent="-342900" algn="just">
              <a:buFontTx/>
              <a:buChar char="-"/>
            </a:pPr>
            <a:r>
              <a:rPr lang="it-IT" dirty="0" smtClean="0"/>
              <a:t>le </a:t>
            </a:r>
            <a:r>
              <a:rPr lang="it-IT" dirty="0"/>
              <a:t>c.d. “fonti aperte” (</a:t>
            </a:r>
            <a:r>
              <a:rPr lang="it-IT" i="1" dirty="0"/>
              <a:t>Internet</a:t>
            </a:r>
            <a:r>
              <a:rPr lang="it-IT" dirty="0"/>
              <a:t>, comunicati stampa, giornali specializzati e riviste economiche</a:t>
            </a:r>
            <a:r>
              <a:rPr lang="it-IT" dirty="0" smtClean="0"/>
              <a:t>);</a:t>
            </a:r>
          </a:p>
          <a:p>
            <a:pPr marL="342900" indent="-342900" algn="just">
              <a:buFontTx/>
              <a:buChar char="-"/>
            </a:pPr>
            <a:r>
              <a:rPr lang="it-IT" dirty="0" smtClean="0"/>
              <a:t>il </a:t>
            </a:r>
            <a:r>
              <a:rPr lang="it-IT" dirty="0"/>
              <a:t>bilancio di </a:t>
            </a:r>
            <a:r>
              <a:rPr lang="it-IT" dirty="0" smtClean="0"/>
              <a:t>esercizio e i suoi allegati.</a:t>
            </a:r>
          </a:p>
          <a:p>
            <a:pPr algn="just"/>
            <a:endParaRPr lang="it-IT" dirty="0" smtClean="0"/>
          </a:p>
          <a:p>
            <a:pPr algn="just"/>
            <a:endParaRPr lang="it-IT" sz="1600" dirty="0" smtClean="0"/>
          </a:p>
          <a:p>
            <a:pPr indent="0" algn="just"/>
            <a:endParaRPr lang="it-IT" sz="1600" dirty="0" smtClean="0"/>
          </a:p>
        </p:txBody>
      </p:sp>
      <p:sp>
        <p:nvSpPr>
          <p:cNvPr id="7" name="Title 1"/>
          <p:cNvSpPr>
            <a:spLocks noGrp="1"/>
          </p:cNvSpPr>
          <p:nvPr>
            <p:ph type="title"/>
          </p:nvPr>
        </p:nvSpPr>
        <p:spPr>
          <a:xfrm>
            <a:off x="533400" y="685800"/>
            <a:ext cx="8077200" cy="762000"/>
          </a:xfrm>
        </p:spPr>
        <p:txBody>
          <a:bodyPr>
            <a:normAutofit fontScale="90000"/>
          </a:bodyPr>
          <a:lstStyle/>
          <a:p>
            <a:r>
              <a:rPr lang="it-IT" sz="2700" cap="all" dirty="0" smtClean="0"/>
              <a:t>La prova </a:t>
            </a:r>
            <a:r>
              <a:rPr lang="it-IT" sz="2700" cap="all" dirty="0" err="1" smtClean="0"/>
              <a:t>dellA</a:t>
            </a:r>
            <a:r>
              <a:rPr lang="it-IT" sz="2700" cap="all" dirty="0" smtClean="0"/>
              <a:t> RESIDENZA</a:t>
            </a:r>
            <a:br>
              <a:rPr lang="it-IT" sz="2700" cap="all" dirty="0" smtClean="0"/>
            </a:br>
            <a:r>
              <a:rPr lang="it-IT" sz="2700" cap="all" dirty="0" smtClean="0"/>
              <a:t>ELEMENTI PROBATORI </a:t>
            </a:r>
            <a:r>
              <a:rPr lang="it-IT" sz="2800" cap="all" dirty="0" smtClean="0"/>
              <a:t/>
            </a:r>
            <a:br>
              <a:rPr lang="it-IT" sz="2800" cap="all" dirty="0" smtClean="0"/>
            </a:br>
            <a:r>
              <a:rPr lang="it-IT" sz="2800" cap="all" dirty="0" smtClean="0"/>
              <a:t/>
            </a:r>
            <a:br>
              <a:rPr lang="it-IT" sz="2800" cap="all" dirty="0" smtClean="0"/>
            </a:br>
            <a:endParaRPr lang="it-IT" cap="all" dirty="0"/>
          </a:p>
        </p:txBody>
      </p:sp>
    </p:spTree>
    <p:extLst>
      <p:ext uri="{BB962C8B-B14F-4D97-AF65-F5344CB8AC3E}">
        <p14:creationId xmlns:p14="http://schemas.microsoft.com/office/powerpoint/2010/main" val="16263011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31</a:t>
            </a:fld>
            <a:endParaRPr lang="it-IT"/>
          </a:p>
        </p:txBody>
      </p:sp>
      <p:sp>
        <p:nvSpPr>
          <p:cNvPr id="1318" name="Content Placeholder 2"/>
          <p:cNvSpPr>
            <a:spLocks noGrp="1"/>
          </p:cNvSpPr>
          <p:nvPr>
            <p:ph sz="quarter" idx="14"/>
          </p:nvPr>
        </p:nvSpPr>
        <p:spPr>
          <a:xfrm>
            <a:off x="533400" y="1600200"/>
            <a:ext cx="8077200" cy="4800600"/>
          </a:xfrm>
        </p:spPr>
        <p:txBody>
          <a:bodyPr/>
          <a:lstStyle/>
          <a:p>
            <a:pPr algn="just"/>
            <a:r>
              <a:rPr lang="it-IT" b="1" dirty="0" smtClean="0"/>
              <a:t>Circolare n. 1/2008 del Comando Generale della Guardia di Finanza</a:t>
            </a:r>
          </a:p>
          <a:p>
            <a:pPr algn="just"/>
            <a:r>
              <a:rPr lang="it-IT" dirty="0" smtClean="0"/>
              <a:t>Acquisizione di ulteriore documentazione e informazioni: </a:t>
            </a:r>
          </a:p>
          <a:p>
            <a:pPr marL="68580" indent="-342900" algn="just">
              <a:buFontTx/>
              <a:buChar char="-"/>
            </a:pPr>
            <a:r>
              <a:rPr lang="it-IT" dirty="0" smtClean="0"/>
              <a:t>scritture contabili, documenti fiscali, contrattualistica, corrispondenza di ogni genere per verificare anche il luogo di formazione dei medesimi e il luogo ove sono svolte le attività che portano alla conclusione dei contratti;</a:t>
            </a:r>
          </a:p>
          <a:p>
            <a:pPr marL="68580" indent="-342900" algn="just">
              <a:buFontTx/>
              <a:buChar char="-"/>
            </a:pPr>
            <a:r>
              <a:rPr lang="it-IT" dirty="0"/>
              <a:t>i</a:t>
            </a:r>
            <a:r>
              <a:rPr lang="it-IT" dirty="0" smtClean="0"/>
              <a:t>dentità e residenza delle controparti per verificare il mercato di riferimento;</a:t>
            </a:r>
          </a:p>
          <a:p>
            <a:pPr marL="68580" indent="-342900" algn="just">
              <a:buFontTx/>
              <a:buChar char="-"/>
            </a:pPr>
            <a:r>
              <a:rPr lang="it-IT" dirty="0"/>
              <a:t>presenza di un apparato di beni e persone effettivamente attivo sia da un punto di vista operativo che dirigenziale;</a:t>
            </a:r>
          </a:p>
          <a:p>
            <a:pPr marL="68580" indent="-342900" algn="just">
              <a:buFontTx/>
              <a:buChar char="-"/>
            </a:pPr>
            <a:r>
              <a:rPr lang="it-IT" dirty="0"/>
              <a:t>amministratori e loro residenza, avendo riguardo a quelli di fatto indipendentemente da quelli </a:t>
            </a:r>
            <a:r>
              <a:rPr lang="it-IT" dirty="0" smtClean="0"/>
              <a:t>formali (ad es. amministratori professionisti che di fatto operano sotto le direttive di altri);</a:t>
            </a:r>
            <a:endParaRPr lang="it-IT" dirty="0"/>
          </a:p>
          <a:p>
            <a:pPr indent="0" algn="just"/>
            <a:endParaRPr lang="it-IT" dirty="0" smtClean="0"/>
          </a:p>
          <a:p>
            <a:pPr indent="0" algn="just"/>
            <a:endParaRPr lang="it-IT" sz="1600" dirty="0" smtClean="0"/>
          </a:p>
        </p:txBody>
      </p:sp>
      <p:sp>
        <p:nvSpPr>
          <p:cNvPr id="7" name="Title 1"/>
          <p:cNvSpPr>
            <a:spLocks noGrp="1"/>
          </p:cNvSpPr>
          <p:nvPr>
            <p:ph type="title"/>
          </p:nvPr>
        </p:nvSpPr>
        <p:spPr>
          <a:xfrm>
            <a:off x="533400" y="685800"/>
            <a:ext cx="8077200" cy="838200"/>
          </a:xfrm>
        </p:spPr>
        <p:txBody>
          <a:bodyPr/>
          <a:lstStyle/>
          <a:p>
            <a:r>
              <a:rPr lang="it-IT" cap="all" dirty="0" smtClean="0"/>
              <a:t>LA PROVA DELLA RESIDENZA</a:t>
            </a:r>
            <a:br>
              <a:rPr lang="it-IT" cap="all" dirty="0" smtClean="0"/>
            </a:br>
            <a:r>
              <a:rPr lang="it-IT" cap="all" dirty="0" smtClean="0"/>
              <a:t>ELEMENTI PROBATORI</a:t>
            </a:r>
            <a:br>
              <a:rPr lang="it-IT" cap="all" dirty="0" smtClean="0"/>
            </a:br>
            <a:endParaRPr lang="it-IT" cap="all" dirty="0"/>
          </a:p>
        </p:txBody>
      </p:sp>
    </p:spTree>
    <p:extLst>
      <p:ext uri="{BB962C8B-B14F-4D97-AF65-F5344CB8AC3E}">
        <p14:creationId xmlns:p14="http://schemas.microsoft.com/office/powerpoint/2010/main" val="41649670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32</a:t>
            </a:fld>
            <a:endParaRPr lang="it-IT"/>
          </a:p>
        </p:txBody>
      </p:sp>
      <p:sp>
        <p:nvSpPr>
          <p:cNvPr id="1318" name="Content Placeholder 2"/>
          <p:cNvSpPr>
            <a:spLocks noGrp="1"/>
          </p:cNvSpPr>
          <p:nvPr>
            <p:ph sz="quarter" idx="14"/>
          </p:nvPr>
        </p:nvSpPr>
        <p:spPr>
          <a:xfrm>
            <a:off x="533400" y="1600200"/>
            <a:ext cx="8077200" cy="4800600"/>
          </a:xfrm>
        </p:spPr>
        <p:txBody>
          <a:bodyPr/>
          <a:lstStyle/>
          <a:p>
            <a:pPr algn="just"/>
            <a:r>
              <a:rPr lang="it-IT" b="1" dirty="0" smtClean="0"/>
              <a:t>Circolare n. 1/2008 del Comando Generale della Guardia di Finanza</a:t>
            </a:r>
          </a:p>
          <a:p>
            <a:pPr marL="68580" indent="-342900" algn="just">
              <a:buFontTx/>
              <a:buChar char="-"/>
            </a:pPr>
            <a:r>
              <a:rPr lang="it-IT" dirty="0"/>
              <a:t>organigramma, identificazione dei soggetti che ricoprono le funzioni aziendali necessarie alla conduzione autonoma da parte della società estera del proprio </a:t>
            </a:r>
            <a:r>
              <a:rPr lang="it-IT" i="1" dirty="0"/>
              <a:t>business </a:t>
            </a:r>
            <a:r>
              <a:rPr lang="it-IT" dirty="0"/>
              <a:t>e localizzazione dei medesimi, la presenza di un </a:t>
            </a:r>
            <a:r>
              <a:rPr lang="it-IT" i="1" dirty="0"/>
              <a:t>country manager</a:t>
            </a:r>
            <a:r>
              <a:rPr lang="it-IT" dirty="0"/>
              <a:t>, effettivamente operante nel Paese e responsabile del </a:t>
            </a:r>
            <a:r>
              <a:rPr lang="it-IT" i="1" dirty="0"/>
              <a:t>business</a:t>
            </a:r>
            <a:r>
              <a:rPr lang="it-IT" dirty="0"/>
              <a:t> locale, nonché di un </a:t>
            </a:r>
            <a:r>
              <a:rPr lang="it-IT" dirty="0" err="1"/>
              <a:t>Cfo</a:t>
            </a:r>
            <a:r>
              <a:rPr lang="it-IT" dirty="0"/>
              <a:t> responsabile delle attività e dei flussi di carattere finanziario, entrambi dotati di ampia autonomia di spesa;</a:t>
            </a:r>
          </a:p>
          <a:p>
            <a:pPr marL="68580" indent="-342900" algn="just">
              <a:buFontTx/>
              <a:buChar char="-"/>
            </a:pPr>
            <a:r>
              <a:rPr lang="it-IT" dirty="0" smtClean="0"/>
              <a:t>documenti </a:t>
            </a:r>
            <a:r>
              <a:rPr lang="it-IT" dirty="0"/>
              <a:t>relativi alla convocazione delle assemblee, e degli organi di </a:t>
            </a:r>
            <a:r>
              <a:rPr lang="it-IT" dirty="0" smtClean="0"/>
              <a:t>amministrazione sia per verificare il luogo di convocazione che per verificare l’eventuale ingerenza e i poteri conservati dall’assemblea dei soci;</a:t>
            </a:r>
            <a:endParaRPr lang="it-IT" dirty="0"/>
          </a:p>
          <a:p>
            <a:pPr algn="just"/>
            <a:endParaRPr lang="it-IT" dirty="0" smtClean="0"/>
          </a:p>
          <a:p>
            <a:pPr indent="0" algn="just"/>
            <a:endParaRPr lang="it-IT" sz="1600" dirty="0" smtClean="0"/>
          </a:p>
        </p:txBody>
      </p:sp>
      <p:sp>
        <p:nvSpPr>
          <p:cNvPr id="7" name="Title 1"/>
          <p:cNvSpPr>
            <a:spLocks noGrp="1"/>
          </p:cNvSpPr>
          <p:nvPr>
            <p:ph type="title"/>
          </p:nvPr>
        </p:nvSpPr>
        <p:spPr/>
        <p:txBody>
          <a:bodyPr/>
          <a:lstStyle/>
          <a:p>
            <a:r>
              <a:rPr lang="it-IT" cap="all" dirty="0"/>
              <a:t>LA PROVA </a:t>
            </a:r>
            <a:r>
              <a:rPr lang="it-IT" cap="all" dirty="0" smtClean="0"/>
              <a:t>DELLA RESIDENZA</a:t>
            </a:r>
            <a:r>
              <a:rPr lang="it-IT" cap="all" dirty="0"/>
              <a:t/>
            </a:r>
            <a:br>
              <a:rPr lang="it-IT" cap="all" dirty="0"/>
            </a:br>
            <a:r>
              <a:rPr lang="it-IT" cap="all" dirty="0"/>
              <a:t>ELEMENTI PROBATORI</a:t>
            </a:r>
          </a:p>
        </p:txBody>
      </p:sp>
    </p:spTree>
    <p:extLst>
      <p:ext uri="{BB962C8B-B14F-4D97-AF65-F5344CB8AC3E}">
        <p14:creationId xmlns:p14="http://schemas.microsoft.com/office/powerpoint/2010/main" val="35455273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33</a:t>
            </a:fld>
            <a:endParaRPr lang="it-IT"/>
          </a:p>
        </p:txBody>
      </p:sp>
      <p:sp>
        <p:nvSpPr>
          <p:cNvPr id="1318" name="Content Placeholder 2"/>
          <p:cNvSpPr>
            <a:spLocks noGrp="1"/>
          </p:cNvSpPr>
          <p:nvPr>
            <p:ph sz="quarter" idx="14"/>
          </p:nvPr>
        </p:nvSpPr>
        <p:spPr>
          <a:xfrm>
            <a:off x="533400" y="1600200"/>
            <a:ext cx="8077200" cy="4800600"/>
          </a:xfrm>
        </p:spPr>
        <p:txBody>
          <a:bodyPr/>
          <a:lstStyle/>
          <a:p>
            <a:pPr algn="just"/>
            <a:r>
              <a:rPr lang="it-IT" b="1" dirty="0" smtClean="0"/>
              <a:t>Circolare n. 1/2008 del Comando Generale della Guardia di Finanza</a:t>
            </a:r>
          </a:p>
          <a:p>
            <a:pPr marL="68580" indent="-342900" algn="just">
              <a:buFontTx/>
              <a:buChar char="-"/>
            </a:pPr>
            <a:r>
              <a:rPr lang="it-IT" dirty="0" smtClean="0"/>
              <a:t>conti correnti, luogo di disponibilità di fonti finanziarie e di gestione dei medesimi, soggetti </a:t>
            </a:r>
            <a:r>
              <a:rPr lang="it-IT" dirty="0"/>
              <a:t>dotati di poteri inerenti a conforto di una autonomia nei movimenti finanziari e in generale disponibilità </a:t>
            </a:r>
            <a:r>
              <a:rPr lang="it-IT" dirty="0" smtClean="0"/>
              <a:t>finanziarie o al contrario esistenza di un contratti di </a:t>
            </a:r>
            <a:r>
              <a:rPr lang="it-IT" i="1" dirty="0" smtClean="0"/>
              <a:t>cash </a:t>
            </a:r>
            <a:r>
              <a:rPr lang="it-IT" i="1" dirty="0" err="1" smtClean="0"/>
              <a:t>pooling</a:t>
            </a:r>
            <a:r>
              <a:rPr lang="it-IT" dirty="0"/>
              <a:t> </a:t>
            </a:r>
            <a:r>
              <a:rPr lang="it-IT" dirty="0" smtClean="0"/>
              <a:t>con società </a:t>
            </a:r>
            <a:r>
              <a:rPr lang="it-IT" dirty="0" smtClean="0"/>
              <a:t>italiana.</a:t>
            </a:r>
            <a:endParaRPr lang="it-IT" dirty="0"/>
          </a:p>
          <a:p>
            <a:pPr algn="just"/>
            <a:endParaRPr lang="it-IT" dirty="0" smtClean="0"/>
          </a:p>
          <a:p>
            <a:pPr indent="0" algn="just"/>
            <a:endParaRPr lang="it-IT" sz="1600" dirty="0" smtClean="0"/>
          </a:p>
        </p:txBody>
      </p:sp>
      <p:sp>
        <p:nvSpPr>
          <p:cNvPr id="7" name="Title 1"/>
          <p:cNvSpPr>
            <a:spLocks noGrp="1"/>
          </p:cNvSpPr>
          <p:nvPr>
            <p:ph type="title"/>
          </p:nvPr>
        </p:nvSpPr>
        <p:spPr/>
        <p:txBody>
          <a:bodyPr/>
          <a:lstStyle/>
          <a:p>
            <a:r>
              <a:rPr lang="it-IT" cap="all" dirty="0"/>
              <a:t>LA PROVA DELL’ESTEROVESTIZIONE</a:t>
            </a:r>
            <a:br>
              <a:rPr lang="it-IT" cap="all" dirty="0"/>
            </a:br>
            <a:r>
              <a:rPr lang="it-IT" cap="all" dirty="0"/>
              <a:t>ELEMENTI PROBATORI</a:t>
            </a:r>
          </a:p>
        </p:txBody>
      </p:sp>
    </p:spTree>
    <p:extLst>
      <p:ext uri="{BB962C8B-B14F-4D97-AF65-F5344CB8AC3E}">
        <p14:creationId xmlns:p14="http://schemas.microsoft.com/office/powerpoint/2010/main" val="7397475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34</a:t>
            </a:fld>
            <a:endParaRPr lang="it-IT"/>
          </a:p>
        </p:txBody>
      </p:sp>
      <p:sp>
        <p:nvSpPr>
          <p:cNvPr id="1318" name="Content Placeholder 2"/>
          <p:cNvSpPr>
            <a:spLocks noGrp="1"/>
          </p:cNvSpPr>
          <p:nvPr>
            <p:ph sz="quarter" idx="14"/>
          </p:nvPr>
        </p:nvSpPr>
        <p:spPr>
          <a:xfrm>
            <a:off x="533400" y="1600200"/>
            <a:ext cx="8077200" cy="4800600"/>
          </a:xfrm>
        </p:spPr>
        <p:txBody>
          <a:bodyPr/>
          <a:lstStyle/>
          <a:p>
            <a:pPr algn="just"/>
            <a:r>
              <a:rPr lang="it-IT" b="1" dirty="0" smtClean="0"/>
              <a:t>Circolare n. 1/2008 del Comando Generale della Guardia di Finanza</a:t>
            </a:r>
          </a:p>
          <a:p>
            <a:pPr indent="0" algn="just"/>
            <a:r>
              <a:rPr lang="it-IT" dirty="0" smtClean="0"/>
              <a:t>«</a:t>
            </a:r>
            <a:r>
              <a:rPr lang="it-IT" i="1" dirty="0" smtClean="0"/>
              <a:t>La disposizione del comma 5 bis, presenta taluni profili di interconnessione con la disciplina CFC di cui all’art. 167 del TUIR, allorquando un soggetto residente controlli una società o un ente residente o localizzato in stati o territori a fiscalità privilegiata che, a sua volta, detenga partecipazioni di controllo in società di capitali o enti commerciali residenti in Italia</a:t>
            </a:r>
            <a:r>
              <a:rPr lang="it-IT" dirty="0" smtClean="0"/>
              <a:t>».</a:t>
            </a:r>
          </a:p>
          <a:p>
            <a:pPr indent="0" algn="just"/>
            <a:r>
              <a:rPr lang="it-IT" dirty="0"/>
              <a:t>S</a:t>
            </a:r>
            <a:r>
              <a:rPr lang="it-IT" dirty="0" smtClean="0"/>
              <a:t>e l’effettiva residenza all’estero è dimostrata (quindi è dimostrata l’esistenza di una struttura estera oltre che formale anche operativa ed autonoma)  la </a:t>
            </a:r>
            <a:r>
              <a:rPr lang="it-IT" dirty="0" err="1" smtClean="0"/>
              <a:t>GdF</a:t>
            </a:r>
            <a:r>
              <a:rPr lang="it-IT" dirty="0" smtClean="0"/>
              <a:t> sottolinea che la società estera, pur se si sottrae agli ordinari adempimenti di un soggetto residente in Italia, ove ne ricorrano i </a:t>
            </a:r>
            <a:r>
              <a:rPr lang="it-IT" dirty="0" smtClean="0"/>
              <a:t>presupposti, </a:t>
            </a:r>
            <a:r>
              <a:rPr lang="it-IT" dirty="0" smtClean="0"/>
              <a:t>può essere tassata per trasparenza in capo al soggetto controllante.</a:t>
            </a:r>
            <a:endParaRPr lang="it-IT" dirty="0"/>
          </a:p>
          <a:p>
            <a:pPr algn="just"/>
            <a:endParaRPr lang="it-IT" dirty="0" smtClean="0"/>
          </a:p>
          <a:p>
            <a:pPr indent="0" algn="just"/>
            <a:endParaRPr lang="it-IT" sz="1600" dirty="0" smtClean="0"/>
          </a:p>
        </p:txBody>
      </p:sp>
      <p:sp>
        <p:nvSpPr>
          <p:cNvPr id="7" name="Title 1"/>
          <p:cNvSpPr>
            <a:spLocks noGrp="1"/>
          </p:cNvSpPr>
          <p:nvPr>
            <p:ph type="title"/>
          </p:nvPr>
        </p:nvSpPr>
        <p:spPr/>
        <p:txBody>
          <a:bodyPr/>
          <a:lstStyle/>
          <a:p>
            <a:r>
              <a:rPr lang="it-IT" cap="all" dirty="0"/>
              <a:t>LA PROVA </a:t>
            </a:r>
            <a:r>
              <a:rPr lang="it-IT" cap="all" dirty="0" smtClean="0"/>
              <a:t>DELLA RESIDENZA</a:t>
            </a:r>
            <a:br>
              <a:rPr lang="it-IT" cap="all" dirty="0" smtClean="0"/>
            </a:br>
            <a:r>
              <a:rPr lang="it-IT" cap="all" dirty="0" smtClean="0"/>
              <a:t>ELEMENTI </a:t>
            </a:r>
            <a:r>
              <a:rPr lang="it-IT" cap="all" dirty="0"/>
              <a:t>PROBATORI</a:t>
            </a:r>
          </a:p>
        </p:txBody>
      </p:sp>
    </p:spTree>
    <p:extLst>
      <p:ext uri="{BB962C8B-B14F-4D97-AF65-F5344CB8AC3E}">
        <p14:creationId xmlns:p14="http://schemas.microsoft.com/office/powerpoint/2010/main" val="22095012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971800"/>
            <a:ext cx="5410200" cy="914400"/>
          </a:xfrm>
        </p:spPr>
        <p:txBody>
          <a:bodyPr/>
          <a:lstStyle/>
          <a:p>
            <a:r>
              <a:rPr lang="it-IT" cap="all" dirty="0" smtClean="0"/>
              <a:t>4. </a:t>
            </a:r>
            <a:r>
              <a:rPr lang="it-IT" cap="all" dirty="0" err="1" smtClean="0"/>
              <a:t>Esterovestizione</a:t>
            </a:r>
            <a:r>
              <a:rPr lang="it-IT" cap="all" dirty="0" smtClean="0"/>
              <a:t> e </a:t>
            </a:r>
            <a:r>
              <a:rPr lang="it-IT" cap="all" dirty="0"/>
              <a:t>interpello </a:t>
            </a:r>
            <a:br>
              <a:rPr lang="it-IT" cap="all" dirty="0"/>
            </a:br>
            <a:endParaRPr lang="it-IT" cap="all" dirty="0"/>
          </a:p>
        </p:txBody>
      </p:sp>
      <p:sp>
        <p:nvSpPr>
          <p:cNvPr id="4" name="Slide Number Placeholder 3"/>
          <p:cNvSpPr>
            <a:spLocks noGrp="1"/>
          </p:cNvSpPr>
          <p:nvPr>
            <p:ph type="sldNum" sz="quarter" idx="4"/>
          </p:nvPr>
        </p:nvSpPr>
        <p:spPr/>
        <p:txBody>
          <a:bodyPr/>
          <a:lstStyle/>
          <a:p>
            <a:fld id="{9EBD5762-3BDC-484D-9503-7EA6D5A9A8CE}" type="slidenum">
              <a:rPr lang="it-IT" smtClean="0"/>
              <a:pPr/>
              <a:t>35</a:t>
            </a:fld>
            <a:endParaRPr lang="it-IT"/>
          </a:p>
        </p:txBody>
      </p:sp>
    </p:spTree>
    <p:extLst>
      <p:ext uri="{BB962C8B-B14F-4D97-AF65-F5344CB8AC3E}">
        <p14:creationId xmlns:p14="http://schemas.microsoft.com/office/powerpoint/2010/main" val="40673200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36</a:t>
            </a:fld>
            <a:endParaRPr lang="it-IT"/>
          </a:p>
        </p:txBody>
      </p:sp>
      <p:sp>
        <p:nvSpPr>
          <p:cNvPr id="7" name="Title 1"/>
          <p:cNvSpPr>
            <a:spLocks noGrp="1"/>
          </p:cNvSpPr>
          <p:nvPr>
            <p:ph type="title"/>
          </p:nvPr>
        </p:nvSpPr>
        <p:spPr/>
        <p:txBody>
          <a:bodyPr/>
          <a:lstStyle/>
          <a:p>
            <a:r>
              <a:rPr lang="it-IT" cap="all" dirty="0" err="1" smtClean="0"/>
              <a:t>Esterovestizione</a:t>
            </a:r>
            <a:r>
              <a:rPr lang="it-IT" cap="all" dirty="0" smtClean="0"/>
              <a:t> e interpello </a:t>
            </a:r>
            <a:endParaRPr lang="it-IT" cap="all" dirty="0"/>
          </a:p>
        </p:txBody>
      </p:sp>
      <p:graphicFrame>
        <p:nvGraphicFramePr>
          <p:cNvPr id="6" name="Segnaposto contenuto 8"/>
          <p:cNvGraphicFramePr>
            <a:graphicFrameLocks noGrp="1"/>
          </p:cNvGraphicFramePr>
          <p:nvPr>
            <p:ph sz="half" idx="2"/>
            <p:extLst>
              <p:ext uri="{D42A27DB-BD31-4B8C-83A1-F6EECF244321}">
                <p14:modId xmlns:p14="http://schemas.microsoft.com/office/powerpoint/2010/main" val="3731053315"/>
              </p:ext>
            </p:extLst>
          </p:nvPr>
        </p:nvGraphicFramePr>
        <p:xfrm>
          <a:off x="827584" y="1556792"/>
          <a:ext cx="7992888" cy="4272345"/>
        </p:xfrm>
        <a:graphic>
          <a:graphicData uri="http://schemas.openxmlformats.org/drawingml/2006/table">
            <a:tbl>
              <a:tblPr firstRow="1" firstCol="1" bandRow="1"/>
              <a:tblGrid>
                <a:gridCol w="1513069"/>
                <a:gridCol w="871756"/>
                <a:gridCol w="2727743"/>
                <a:gridCol w="1203981"/>
                <a:gridCol w="1676339"/>
              </a:tblGrid>
              <a:tr h="950506">
                <a:tc>
                  <a:txBody>
                    <a:bodyPr/>
                    <a:lstStyle/>
                    <a:p>
                      <a:pPr algn="l">
                        <a:lnSpc>
                          <a:spcPct val="115000"/>
                        </a:lnSpc>
                        <a:spcAft>
                          <a:spcPts val="0"/>
                        </a:spcAft>
                      </a:pPr>
                      <a:r>
                        <a:rPr lang="it-IT" sz="700" dirty="0">
                          <a:effectLst/>
                          <a:latin typeface="Calibri"/>
                          <a:ea typeface="Calibri"/>
                          <a:cs typeface="Times New Roman"/>
                        </a:rPr>
                        <a:t>ART. 21 L. </a:t>
                      </a:r>
                      <a:r>
                        <a:rPr lang="it-IT" sz="700" dirty="0" smtClean="0">
                          <a:effectLst/>
                          <a:latin typeface="Calibri"/>
                          <a:ea typeface="Calibri"/>
                          <a:cs typeface="Times New Roman"/>
                        </a:rPr>
                        <a:t>413/91</a:t>
                      </a:r>
                    </a:p>
                    <a:p>
                      <a:pPr algn="l">
                        <a:lnSpc>
                          <a:spcPct val="115000"/>
                        </a:lnSpc>
                        <a:spcAft>
                          <a:spcPts val="0"/>
                        </a:spcAft>
                      </a:pPr>
                      <a:endParaRPr lang="it-IT" sz="700" dirty="0" smtClean="0">
                        <a:effectLst/>
                        <a:latin typeface="Calibri"/>
                        <a:ea typeface="Calibri"/>
                        <a:cs typeface="Times New Roman"/>
                      </a:endParaRPr>
                    </a:p>
                    <a:p>
                      <a:pPr algn="l">
                        <a:lnSpc>
                          <a:spcPct val="115000"/>
                        </a:lnSpc>
                        <a:spcAft>
                          <a:spcPts val="0"/>
                        </a:spcAft>
                      </a:pPr>
                      <a:r>
                        <a:rPr lang="it-IT" sz="700" dirty="0" smtClean="0">
                          <a:effectLst/>
                          <a:latin typeface="Calibri"/>
                          <a:ea typeface="Calibri"/>
                          <a:cs typeface="Times New Roman"/>
                        </a:rPr>
                        <a:t>DM 13</a:t>
                      </a:r>
                      <a:r>
                        <a:rPr lang="it-IT" sz="700" baseline="0" dirty="0" smtClean="0">
                          <a:effectLst/>
                          <a:latin typeface="Calibri"/>
                          <a:ea typeface="Calibri"/>
                          <a:cs typeface="Times New Roman"/>
                        </a:rPr>
                        <a:t> GIUGNO 1997 N. 195</a:t>
                      </a:r>
                      <a:endParaRPr lang="it-IT" sz="700" dirty="0" smtClean="0">
                        <a:effectLst/>
                        <a:latin typeface="Calibri"/>
                        <a:ea typeface="Calibri"/>
                        <a:cs typeface="Times New Roman"/>
                      </a:endParaRPr>
                    </a:p>
                    <a:p>
                      <a:pPr algn="l">
                        <a:lnSpc>
                          <a:spcPct val="115000"/>
                        </a:lnSpc>
                        <a:spcAft>
                          <a:spcPts val="0"/>
                        </a:spcAft>
                      </a:pPr>
                      <a:endParaRPr lang="it-IT" sz="700" dirty="0">
                        <a:effectLst/>
                        <a:latin typeface="Calibri"/>
                        <a:ea typeface="Calibri"/>
                        <a:cs typeface="Times New Roman"/>
                      </a:endParaRPr>
                    </a:p>
                  </a:txBody>
                  <a:tcPr marL="44360" marR="443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dirty="0">
                          <a:effectLst/>
                          <a:latin typeface="Calibri"/>
                          <a:ea typeface="Calibri"/>
                          <a:cs typeface="Times New Roman"/>
                        </a:rPr>
                        <a:t>ANTIELUSIVO</a:t>
                      </a:r>
                    </a:p>
                  </a:txBody>
                  <a:tcPr marL="44360" marR="443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dirty="0">
                          <a:effectLst/>
                          <a:latin typeface="Calibri"/>
                          <a:ea typeface="Calibri"/>
                          <a:cs typeface="Times New Roman"/>
                        </a:rPr>
                        <a:t>NORME ANTIELUSIVE - </a:t>
                      </a:r>
                      <a:r>
                        <a:rPr lang="it-IT" sz="700" dirty="0">
                          <a:solidFill>
                            <a:srgbClr val="FF0000"/>
                          </a:solidFill>
                          <a:effectLst/>
                          <a:latin typeface="Calibri"/>
                          <a:ea typeface="Calibri"/>
                          <a:cs typeface="Times New Roman"/>
                        </a:rPr>
                        <a:t>FACOLTATIVO</a:t>
                      </a:r>
                      <a:endParaRPr lang="it-IT" sz="700" dirty="0">
                        <a:effectLst/>
                        <a:latin typeface="Calibri"/>
                        <a:ea typeface="Calibri"/>
                        <a:cs typeface="Times New Roman"/>
                      </a:endParaRPr>
                    </a:p>
                    <a:p>
                      <a:pPr algn="l">
                        <a:lnSpc>
                          <a:spcPct val="115000"/>
                        </a:lnSpc>
                        <a:spcAft>
                          <a:spcPts val="0"/>
                        </a:spcAft>
                      </a:pPr>
                      <a:r>
                        <a:rPr lang="it-IT" sz="700" dirty="0" smtClean="0">
                          <a:effectLst/>
                          <a:latin typeface="Calibri"/>
                          <a:ea typeface="Calibri"/>
                          <a:cs typeface="Times New Roman"/>
                        </a:rPr>
                        <a:t>ATTI, FATTI NEGOZI PRIVI DI VALIDE RAGIONI ECONOMICHE…</a:t>
                      </a:r>
                    </a:p>
                    <a:p>
                      <a:pPr algn="l">
                        <a:lnSpc>
                          <a:spcPct val="115000"/>
                        </a:lnSpc>
                        <a:spcAft>
                          <a:spcPts val="0"/>
                        </a:spcAft>
                      </a:pPr>
                      <a:r>
                        <a:rPr lang="it-IT" sz="700" dirty="0" smtClean="0">
                          <a:effectLst/>
                          <a:latin typeface="Calibri"/>
                          <a:ea typeface="Calibri"/>
                          <a:cs typeface="Times New Roman"/>
                        </a:rPr>
                        <a:t>SPESE DI RAPPRESENTANZA O PUBBLICITA’</a:t>
                      </a:r>
                    </a:p>
                    <a:p>
                      <a:pPr algn="l">
                        <a:lnSpc>
                          <a:spcPct val="115000"/>
                        </a:lnSpc>
                        <a:spcAft>
                          <a:spcPts val="0"/>
                        </a:spcAft>
                      </a:pPr>
                      <a:r>
                        <a:rPr lang="it-IT" sz="700" dirty="0" smtClean="0">
                          <a:effectLst/>
                          <a:latin typeface="Calibri"/>
                          <a:ea typeface="Calibri"/>
                          <a:cs typeface="Times New Roman"/>
                        </a:rPr>
                        <a:t>INTERPOSIZIONE</a:t>
                      </a:r>
                      <a:r>
                        <a:rPr lang="it-IT" sz="700" baseline="0" dirty="0" smtClean="0">
                          <a:effectLst/>
                          <a:latin typeface="Calibri"/>
                          <a:ea typeface="Calibri"/>
                          <a:cs typeface="Times New Roman"/>
                        </a:rPr>
                        <a:t> FITTIZIA DI PERSONA</a:t>
                      </a:r>
                      <a:endParaRPr lang="it-IT" sz="700" dirty="0" smtClean="0">
                        <a:effectLst/>
                        <a:latin typeface="Calibri"/>
                        <a:ea typeface="Calibri"/>
                        <a:cs typeface="Times New Roman"/>
                      </a:endParaRPr>
                    </a:p>
                    <a:p>
                      <a:pPr algn="l">
                        <a:lnSpc>
                          <a:spcPct val="115000"/>
                        </a:lnSpc>
                        <a:spcAft>
                          <a:spcPts val="0"/>
                        </a:spcAft>
                      </a:pPr>
                      <a:r>
                        <a:rPr lang="it-IT" sz="700" dirty="0" smtClean="0">
                          <a:effectLst/>
                          <a:latin typeface="Calibri"/>
                          <a:ea typeface="Calibri"/>
                          <a:cs typeface="Times New Roman"/>
                        </a:rPr>
                        <a:t>ART</a:t>
                      </a:r>
                      <a:r>
                        <a:rPr lang="it-IT" sz="700" dirty="0">
                          <a:effectLst/>
                          <a:latin typeface="Calibri"/>
                          <a:ea typeface="Calibri"/>
                          <a:cs typeface="Times New Roman"/>
                        </a:rPr>
                        <a:t>. 110 TUIR</a:t>
                      </a:r>
                    </a:p>
                    <a:p>
                      <a:pPr algn="l">
                        <a:lnSpc>
                          <a:spcPct val="115000"/>
                        </a:lnSpc>
                        <a:spcAft>
                          <a:spcPts val="0"/>
                        </a:spcAft>
                      </a:pPr>
                      <a:r>
                        <a:rPr lang="it-IT" sz="700" dirty="0">
                          <a:effectLst/>
                          <a:latin typeface="Calibri"/>
                          <a:ea typeface="Calibri"/>
                          <a:cs typeface="Times New Roman"/>
                        </a:rPr>
                        <a:t>(COSTI BLACK LIST)</a:t>
                      </a:r>
                    </a:p>
                    <a:p>
                      <a:pPr algn="l">
                        <a:lnSpc>
                          <a:spcPct val="115000"/>
                        </a:lnSpc>
                        <a:spcAft>
                          <a:spcPts val="0"/>
                        </a:spcAft>
                      </a:pPr>
                      <a:r>
                        <a:rPr lang="it-IT" sz="700" dirty="0">
                          <a:effectLst/>
                          <a:latin typeface="Calibri"/>
                          <a:ea typeface="Calibri"/>
                          <a:cs typeface="Times New Roman"/>
                        </a:rPr>
                        <a:t> </a:t>
                      </a:r>
                    </a:p>
                  </a:txBody>
                  <a:tcPr marL="44360" marR="443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dirty="0">
                          <a:effectLst/>
                          <a:latin typeface="Calibri"/>
                          <a:ea typeface="Calibri"/>
                          <a:cs typeface="Times New Roman"/>
                        </a:rPr>
                        <a:t>120 GG. + 60 GG.  per diffida TERMINE PERENTORIO</a:t>
                      </a:r>
                    </a:p>
                    <a:p>
                      <a:pPr algn="ctr">
                        <a:lnSpc>
                          <a:spcPct val="115000"/>
                        </a:lnSpc>
                        <a:spcAft>
                          <a:spcPts val="0"/>
                        </a:spcAft>
                      </a:pPr>
                      <a:r>
                        <a:rPr lang="it-IT" sz="700" dirty="0">
                          <a:effectLst/>
                          <a:latin typeface="Calibri"/>
                          <a:ea typeface="Calibri"/>
                          <a:cs typeface="Times New Roman"/>
                        </a:rPr>
                        <a:t>→</a:t>
                      </a:r>
                    </a:p>
                    <a:p>
                      <a:pPr algn="l">
                        <a:lnSpc>
                          <a:spcPct val="115000"/>
                        </a:lnSpc>
                        <a:spcAft>
                          <a:spcPts val="0"/>
                        </a:spcAft>
                      </a:pPr>
                      <a:r>
                        <a:rPr lang="it-IT" sz="700" dirty="0">
                          <a:effectLst/>
                          <a:latin typeface="Calibri"/>
                          <a:ea typeface="Calibri"/>
                          <a:cs typeface="Times New Roman"/>
                        </a:rPr>
                        <a:t>SILENZIO ASSENSO</a:t>
                      </a:r>
                    </a:p>
                    <a:p>
                      <a:pPr algn="l">
                        <a:lnSpc>
                          <a:spcPct val="115000"/>
                        </a:lnSpc>
                        <a:spcAft>
                          <a:spcPts val="0"/>
                        </a:spcAft>
                      </a:pPr>
                      <a:r>
                        <a:rPr lang="it-IT" sz="700" dirty="0">
                          <a:effectLst/>
                          <a:latin typeface="Calibri"/>
                          <a:ea typeface="Calibri"/>
                          <a:cs typeface="Times New Roman"/>
                        </a:rPr>
                        <a:t> </a:t>
                      </a:r>
                    </a:p>
                    <a:p>
                      <a:pPr algn="l">
                        <a:lnSpc>
                          <a:spcPct val="115000"/>
                        </a:lnSpc>
                        <a:spcAft>
                          <a:spcPts val="0"/>
                        </a:spcAft>
                      </a:pPr>
                      <a:r>
                        <a:rPr lang="it-IT" sz="700" dirty="0">
                          <a:effectLst/>
                          <a:latin typeface="Calibri"/>
                          <a:ea typeface="Calibri"/>
                          <a:cs typeface="Times New Roman"/>
                        </a:rPr>
                        <a:t>NON E’ PREVISTA LA RICHIESTA DI DOC. INTEGRATIVA</a:t>
                      </a:r>
                    </a:p>
                  </a:txBody>
                  <a:tcPr marL="44360" marR="443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dirty="0">
                          <a:effectLst/>
                          <a:latin typeface="Calibri"/>
                          <a:ea typeface="Calibri"/>
                          <a:cs typeface="Times New Roman"/>
                        </a:rPr>
                        <a:t>DIREZIONE CENTRALE PER LA NORMATIVA</a:t>
                      </a:r>
                    </a:p>
                    <a:p>
                      <a:pPr algn="l">
                        <a:lnSpc>
                          <a:spcPct val="115000"/>
                        </a:lnSpc>
                        <a:spcAft>
                          <a:spcPts val="0"/>
                        </a:spcAft>
                      </a:pPr>
                      <a:r>
                        <a:rPr lang="it-IT" sz="700" dirty="0">
                          <a:effectLst/>
                          <a:latin typeface="Calibri"/>
                          <a:ea typeface="Calibri"/>
                          <a:cs typeface="Times New Roman"/>
                        </a:rPr>
                        <a:t>TRAMITE DIREZIONE REGIONALE</a:t>
                      </a:r>
                    </a:p>
                    <a:p>
                      <a:pPr algn="l">
                        <a:lnSpc>
                          <a:spcPct val="115000"/>
                        </a:lnSpc>
                        <a:spcAft>
                          <a:spcPts val="0"/>
                        </a:spcAft>
                      </a:pPr>
                      <a:r>
                        <a:rPr lang="it-IT" sz="700" dirty="0">
                          <a:effectLst/>
                          <a:latin typeface="Calibri"/>
                          <a:ea typeface="Calibri"/>
                          <a:cs typeface="Times New Roman"/>
                        </a:rPr>
                        <a:t>(istruttoria in 15 giorni)</a:t>
                      </a:r>
                    </a:p>
                    <a:p>
                      <a:pPr algn="l">
                        <a:lnSpc>
                          <a:spcPct val="115000"/>
                        </a:lnSpc>
                        <a:spcAft>
                          <a:spcPts val="0"/>
                        </a:spcAft>
                      </a:pPr>
                      <a:r>
                        <a:rPr lang="it-IT" sz="700" dirty="0">
                          <a:effectLst/>
                          <a:latin typeface="Calibri"/>
                          <a:ea typeface="Calibri"/>
                          <a:cs typeface="Times New Roman"/>
                        </a:rPr>
                        <a:t> </a:t>
                      </a:r>
                    </a:p>
                  </a:txBody>
                  <a:tcPr marL="44360" marR="443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1029714">
                <a:tc>
                  <a:txBody>
                    <a:bodyPr/>
                    <a:lstStyle/>
                    <a:p>
                      <a:pPr algn="l">
                        <a:lnSpc>
                          <a:spcPct val="115000"/>
                        </a:lnSpc>
                        <a:spcAft>
                          <a:spcPts val="0"/>
                        </a:spcAft>
                      </a:pPr>
                      <a:r>
                        <a:rPr lang="en-US" sz="700" dirty="0">
                          <a:effectLst/>
                          <a:latin typeface="Calibri"/>
                          <a:ea typeface="Calibri"/>
                          <a:cs typeface="Times New Roman"/>
                        </a:rPr>
                        <a:t>ART. 37-BIS VIII c.  DPR </a:t>
                      </a:r>
                      <a:r>
                        <a:rPr lang="en-US" sz="700" dirty="0" smtClean="0">
                          <a:effectLst/>
                          <a:latin typeface="Calibri"/>
                          <a:ea typeface="Calibri"/>
                          <a:cs typeface="Times New Roman"/>
                        </a:rPr>
                        <a:t>600/73</a:t>
                      </a:r>
                    </a:p>
                    <a:p>
                      <a:pPr algn="l">
                        <a:lnSpc>
                          <a:spcPct val="115000"/>
                        </a:lnSpc>
                        <a:spcAft>
                          <a:spcPts val="0"/>
                        </a:spcAft>
                      </a:pPr>
                      <a:endParaRPr lang="en-US" sz="700" dirty="0" smtClean="0">
                        <a:effectLst/>
                        <a:latin typeface="Calibri"/>
                        <a:ea typeface="Calibri"/>
                        <a:cs typeface="Times New Roman"/>
                      </a:endParaRPr>
                    </a:p>
                    <a:p>
                      <a:pPr algn="l">
                        <a:lnSpc>
                          <a:spcPct val="115000"/>
                        </a:lnSpc>
                        <a:spcAft>
                          <a:spcPts val="0"/>
                        </a:spcAft>
                      </a:pPr>
                      <a:r>
                        <a:rPr lang="it-IT" sz="700" dirty="0" smtClean="0">
                          <a:effectLst/>
                          <a:latin typeface="Calibri"/>
                          <a:ea typeface="Calibri"/>
                          <a:cs typeface="Times New Roman"/>
                        </a:rPr>
                        <a:t>DM 19 GIUGNO 1998 N. 259</a:t>
                      </a:r>
                      <a:endParaRPr lang="it-IT" sz="700" dirty="0">
                        <a:effectLst/>
                        <a:latin typeface="Calibri"/>
                        <a:ea typeface="Calibri"/>
                        <a:cs typeface="Times New Roman"/>
                      </a:endParaRPr>
                    </a:p>
                  </a:txBody>
                  <a:tcPr marL="44360" marR="443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700" dirty="0">
                          <a:effectLst/>
                          <a:latin typeface="Calibri"/>
                          <a:ea typeface="Calibri"/>
                          <a:cs typeface="Times New Roman"/>
                        </a:rPr>
                        <a:t>DISAPPLICATIVO</a:t>
                      </a:r>
                      <a:endParaRPr lang="it-IT" sz="700" dirty="0">
                        <a:effectLst/>
                        <a:latin typeface="Calibri"/>
                        <a:ea typeface="Calibri"/>
                        <a:cs typeface="Times New Roman"/>
                      </a:endParaRPr>
                    </a:p>
                  </a:txBody>
                  <a:tcPr marL="44360" marR="443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dirty="0">
                          <a:effectLst/>
                          <a:latin typeface="Calibri"/>
                          <a:ea typeface="Calibri"/>
                          <a:cs typeface="Times New Roman"/>
                        </a:rPr>
                        <a:t>NORME ANTIELUSIVE - </a:t>
                      </a:r>
                      <a:r>
                        <a:rPr lang="it-IT" sz="700" dirty="0">
                          <a:solidFill>
                            <a:srgbClr val="FF0000"/>
                          </a:solidFill>
                          <a:effectLst/>
                          <a:latin typeface="Calibri"/>
                          <a:ea typeface="Calibri"/>
                          <a:cs typeface="Times New Roman"/>
                        </a:rPr>
                        <a:t>OBBLIGATORIO</a:t>
                      </a:r>
                      <a:endParaRPr lang="it-IT" sz="700" dirty="0">
                        <a:effectLst/>
                        <a:latin typeface="Calibri"/>
                        <a:ea typeface="Calibri"/>
                        <a:cs typeface="Times New Roman"/>
                      </a:endParaRPr>
                    </a:p>
                    <a:p>
                      <a:pPr algn="l">
                        <a:lnSpc>
                          <a:spcPct val="115000"/>
                        </a:lnSpc>
                        <a:spcAft>
                          <a:spcPts val="0"/>
                        </a:spcAft>
                      </a:pPr>
                      <a:r>
                        <a:rPr lang="it-IT" sz="700" dirty="0">
                          <a:effectLst/>
                          <a:latin typeface="Calibri"/>
                          <a:ea typeface="Calibri"/>
                          <a:cs typeface="Times New Roman"/>
                        </a:rPr>
                        <a:t>ART. 30 CO. 4 BIS L. 724/94 (SOCIETA’ NON OPERATIVE)</a:t>
                      </a:r>
                    </a:p>
                    <a:p>
                      <a:pPr algn="l">
                        <a:lnSpc>
                          <a:spcPct val="115000"/>
                        </a:lnSpc>
                        <a:spcAft>
                          <a:spcPts val="0"/>
                        </a:spcAft>
                      </a:pPr>
                      <a:r>
                        <a:rPr lang="it-IT" sz="700" dirty="0">
                          <a:effectLst/>
                          <a:latin typeface="Calibri"/>
                          <a:ea typeface="Calibri"/>
                          <a:cs typeface="Times New Roman"/>
                        </a:rPr>
                        <a:t>ART. 2, CO. 36-DECIES, D.L. N. 138/2011 (SOCIETÀ IN PERDITA SISTEMATICA)</a:t>
                      </a:r>
                    </a:p>
                    <a:p>
                      <a:pPr algn="l">
                        <a:lnSpc>
                          <a:spcPct val="115000"/>
                        </a:lnSpc>
                        <a:spcAft>
                          <a:spcPts val="0"/>
                        </a:spcAft>
                      </a:pPr>
                      <a:r>
                        <a:rPr lang="it-IT" sz="700" dirty="0">
                          <a:effectLst/>
                          <a:latin typeface="Calibri"/>
                          <a:ea typeface="Calibri"/>
                          <a:cs typeface="Times New Roman"/>
                        </a:rPr>
                        <a:t>ART. 1 D.L. 201/2011 (ACE)</a:t>
                      </a:r>
                    </a:p>
                    <a:p>
                      <a:pPr algn="l">
                        <a:lnSpc>
                          <a:spcPct val="115000"/>
                        </a:lnSpc>
                        <a:spcAft>
                          <a:spcPts val="0"/>
                        </a:spcAft>
                      </a:pPr>
                      <a:r>
                        <a:rPr lang="it-IT" sz="700" dirty="0">
                          <a:effectLst/>
                          <a:latin typeface="Calibri"/>
                          <a:ea typeface="Calibri"/>
                          <a:cs typeface="Times New Roman"/>
                        </a:rPr>
                        <a:t>ART. 172 TUIR (FUSIONI RIPORTO PERDITE ED INTERESSI</a:t>
                      </a:r>
                      <a:r>
                        <a:rPr lang="it-IT" sz="700" dirty="0" smtClean="0">
                          <a:effectLst/>
                          <a:latin typeface="Calibri"/>
                          <a:ea typeface="Calibri"/>
                          <a:cs typeface="Times New Roman"/>
                        </a:rPr>
                        <a:t>)</a:t>
                      </a:r>
                    </a:p>
                    <a:p>
                      <a:pPr algn="l">
                        <a:lnSpc>
                          <a:spcPct val="115000"/>
                        </a:lnSpc>
                        <a:spcAft>
                          <a:spcPts val="0"/>
                        </a:spcAft>
                      </a:pPr>
                      <a:r>
                        <a:rPr lang="it-IT" sz="700" b="1" u="sng" dirty="0" smtClean="0">
                          <a:effectLst/>
                          <a:latin typeface="Calibri"/>
                          <a:ea typeface="Calibri"/>
                          <a:cs typeface="Times New Roman"/>
                        </a:rPr>
                        <a:t>ACE – disapplicativo dell’art. 10 del DM 14/3/2012</a:t>
                      </a:r>
                      <a:endParaRPr lang="it-IT" sz="700" b="1" u="sng" dirty="0">
                        <a:effectLst/>
                        <a:latin typeface="Calibri"/>
                        <a:ea typeface="Calibri"/>
                        <a:cs typeface="Times New Roman"/>
                      </a:endParaRPr>
                    </a:p>
                    <a:p>
                      <a:pPr algn="l">
                        <a:lnSpc>
                          <a:spcPct val="115000"/>
                        </a:lnSpc>
                        <a:spcAft>
                          <a:spcPts val="0"/>
                        </a:spcAft>
                      </a:pPr>
                      <a:endParaRPr lang="it-IT" sz="700" u="none" dirty="0">
                        <a:effectLst/>
                        <a:latin typeface="Calibri"/>
                        <a:ea typeface="Calibri"/>
                        <a:cs typeface="Times New Roman"/>
                      </a:endParaRPr>
                    </a:p>
                  </a:txBody>
                  <a:tcPr marL="44360" marR="443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effectLst/>
                          <a:latin typeface="Calibri"/>
                          <a:ea typeface="Calibri"/>
                          <a:cs typeface="Times New Roman"/>
                        </a:rPr>
                        <a:t>90 GG.</a:t>
                      </a:r>
                    </a:p>
                    <a:p>
                      <a:pPr algn="l">
                        <a:lnSpc>
                          <a:spcPct val="115000"/>
                        </a:lnSpc>
                        <a:spcAft>
                          <a:spcPts val="0"/>
                        </a:spcAft>
                      </a:pPr>
                      <a:r>
                        <a:rPr lang="it-IT" sz="700">
                          <a:effectLst/>
                          <a:latin typeface="Calibri"/>
                          <a:ea typeface="Calibri"/>
                          <a:cs typeface="Times New Roman"/>
                        </a:rPr>
                        <a:t>TERMINE ORDINATORIO</a:t>
                      </a:r>
                    </a:p>
                    <a:p>
                      <a:pPr algn="ctr">
                        <a:lnSpc>
                          <a:spcPct val="115000"/>
                        </a:lnSpc>
                        <a:spcAft>
                          <a:spcPts val="0"/>
                        </a:spcAft>
                      </a:pPr>
                      <a:r>
                        <a:rPr lang="it-IT" sz="700">
                          <a:effectLst/>
                          <a:latin typeface="Calibri"/>
                          <a:ea typeface="Calibri"/>
                          <a:cs typeface="Times New Roman"/>
                        </a:rPr>
                        <a:t>→</a:t>
                      </a:r>
                    </a:p>
                    <a:p>
                      <a:pPr algn="l">
                        <a:lnSpc>
                          <a:spcPct val="115000"/>
                        </a:lnSpc>
                        <a:spcAft>
                          <a:spcPts val="0"/>
                        </a:spcAft>
                      </a:pPr>
                      <a:r>
                        <a:rPr lang="it-IT" sz="700">
                          <a:effectLst/>
                          <a:latin typeface="Calibri"/>
                          <a:ea typeface="Calibri"/>
                          <a:cs typeface="Times New Roman"/>
                        </a:rPr>
                        <a:t>Inapplicabile silenzio assenso</a:t>
                      </a:r>
                    </a:p>
                    <a:p>
                      <a:pPr algn="l">
                        <a:lnSpc>
                          <a:spcPct val="115000"/>
                        </a:lnSpc>
                        <a:spcAft>
                          <a:spcPts val="0"/>
                        </a:spcAft>
                      </a:pPr>
                      <a:r>
                        <a:rPr lang="it-IT" sz="700">
                          <a:effectLst/>
                          <a:latin typeface="Calibri"/>
                          <a:ea typeface="Calibri"/>
                          <a:cs typeface="Times New Roman"/>
                        </a:rPr>
                        <a:t> </a:t>
                      </a:r>
                    </a:p>
                    <a:p>
                      <a:pPr algn="l">
                        <a:lnSpc>
                          <a:spcPct val="115000"/>
                        </a:lnSpc>
                        <a:spcAft>
                          <a:spcPts val="0"/>
                        </a:spcAft>
                      </a:pPr>
                      <a:r>
                        <a:rPr lang="it-IT" sz="700">
                          <a:effectLst/>
                          <a:latin typeface="Calibri"/>
                          <a:ea typeface="Calibri"/>
                          <a:cs typeface="Times New Roman"/>
                        </a:rPr>
                        <a:t>RICHIESTA </a:t>
                      </a:r>
                    </a:p>
                    <a:p>
                      <a:pPr algn="l">
                        <a:lnSpc>
                          <a:spcPct val="115000"/>
                        </a:lnSpc>
                        <a:spcAft>
                          <a:spcPts val="0"/>
                        </a:spcAft>
                      </a:pPr>
                      <a:r>
                        <a:rPr lang="it-IT" sz="700">
                          <a:effectLst/>
                          <a:latin typeface="Calibri"/>
                          <a:ea typeface="Calibri"/>
                          <a:cs typeface="Times New Roman"/>
                        </a:rPr>
                        <a:t>DOCUMENTI</a:t>
                      </a:r>
                    </a:p>
                    <a:p>
                      <a:pPr algn="l">
                        <a:lnSpc>
                          <a:spcPct val="115000"/>
                        </a:lnSpc>
                        <a:spcAft>
                          <a:spcPts val="0"/>
                        </a:spcAft>
                      </a:pPr>
                      <a:r>
                        <a:rPr lang="it-IT" sz="700">
                          <a:effectLst/>
                          <a:latin typeface="Calibri"/>
                          <a:ea typeface="Calibri"/>
                          <a:cs typeface="Times New Roman"/>
                        </a:rPr>
                        <a:t>SOSPENSIVA</a:t>
                      </a:r>
                    </a:p>
                    <a:p>
                      <a:pPr algn="l">
                        <a:lnSpc>
                          <a:spcPct val="115000"/>
                        </a:lnSpc>
                        <a:spcAft>
                          <a:spcPts val="0"/>
                        </a:spcAft>
                      </a:pPr>
                      <a:r>
                        <a:rPr lang="it-IT" sz="700">
                          <a:effectLst/>
                          <a:latin typeface="Calibri"/>
                          <a:ea typeface="Calibri"/>
                          <a:cs typeface="Times New Roman"/>
                        </a:rPr>
                        <a:t> </a:t>
                      </a:r>
                    </a:p>
                  </a:txBody>
                  <a:tcPr marL="44360" marR="443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dirty="0">
                          <a:effectLst/>
                          <a:latin typeface="Calibri"/>
                          <a:ea typeface="Calibri"/>
                          <a:cs typeface="Times New Roman"/>
                        </a:rPr>
                        <a:t>DIREZIONE CENTRALE PER LA NORMATIVA</a:t>
                      </a:r>
                    </a:p>
                    <a:p>
                      <a:pPr algn="l">
                        <a:lnSpc>
                          <a:spcPct val="115000"/>
                        </a:lnSpc>
                        <a:spcAft>
                          <a:spcPts val="0"/>
                        </a:spcAft>
                      </a:pPr>
                      <a:r>
                        <a:rPr lang="it-IT" sz="700" dirty="0">
                          <a:effectLst/>
                          <a:latin typeface="Calibri"/>
                          <a:ea typeface="Calibri"/>
                          <a:cs typeface="Times New Roman"/>
                        </a:rPr>
                        <a:t>(RICAVI NON INFERIORE A 100 MILIONI DI EURO)</a:t>
                      </a:r>
                    </a:p>
                    <a:p>
                      <a:pPr algn="l">
                        <a:lnSpc>
                          <a:spcPct val="115000"/>
                        </a:lnSpc>
                        <a:spcAft>
                          <a:spcPts val="0"/>
                        </a:spcAft>
                      </a:pPr>
                      <a:r>
                        <a:rPr lang="it-IT" sz="700" dirty="0">
                          <a:effectLst/>
                          <a:latin typeface="Calibri"/>
                          <a:ea typeface="Calibri"/>
                          <a:cs typeface="Times New Roman"/>
                        </a:rPr>
                        <a:t>TRAMITE DIREZIONE REGIONALE</a:t>
                      </a:r>
                    </a:p>
                    <a:p>
                      <a:pPr algn="l">
                        <a:lnSpc>
                          <a:spcPct val="115000"/>
                        </a:lnSpc>
                        <a:spcAft>
                          <a:spcPts val="0"/>
                        </a:spcAft>
                      </a:pPr>
                      <a:r>
                        <a:rPr lang="it-IT" sz="700" dirty="0">
                          <a:effectLst/>
                          <a:latin typeface="Calibri"/>
                          <a:ea typeface="Calibri"/>
                          <a:cs typeface="Times New Roman"/>
                        </a:rPr>
                        <a:t>(istruttoria in 15 giorni)</a:t>
                      </a:r>
                    </a:p>
                    <a:p>
                      <a:pPr algn="l">
                        <a:lnSpc>
                          <a:spcPct val="115000"/>
                        </a:lnSpc>
                        <a:spcAft>
                          <a:spcPts val="0"/>
                        </a:spcAft>
                      </a:pPr>
                      <a:r>
                        <a:rPr lang="it-IT" sz="700" dirty="0">
                          <a:effectLst/>
                          <a:latin typeface="Calibri"/>
                          <a:ea typeface="Calibri"/>
                          <a:cs typeface="Times New Roman"/>
                        </a:rPr>
                        <a:t> </a:t>
                      </a:r>
                    </a:p>
                    <a:p>
                      <a:pPr algn="l">
                        <a:lnSpc>
                          <a:spcPct val="115000"/>
                        </a:lnSpc>
                        <a:spcAft>
                          <a:spcPts val="0"/>
                        </a:spcAft>
                      </a:pPr>
                      <a:r>
                        <a:rPr lang="it-IT" sz="700" dirty="0">
                          <a:effectLst/>
                          <a:latin typeface="Calibri"/>
                          <a:ea typeface="Calibri"/>
                          <a:cs typeface="Times New Roman"/>
                        </a:rPr>
                        <a:t>O</a:t>
                      </a:r>
                    </a:p>
                    <a:p>
                      <a:pPr algn="l">
                        <a:lnSpc>
                          <a:spcPct val="115000"/>
                        </a:lnSpc>
                        <a:spcAft>
                          <a:spcPts val="0"/>
                        </a:spcAft>
                      </a:pPr>
                      <a:r>
                        <a:rPr lang="it-IT" sz="700" dirty="0">
                          <a:effectLst/>
                          <a:latin typeface="Calibri"/>
                          <a:ea typeface="Calibri"/>
                          <a:cs typeface="Times New Roman"/>
                        </a:rPr>
                        <a:t> </a:t>
                      </a:r>
                    </a:p>
                    <a:p>
                      <a:pPr algn="l">
                        <a:lnSpc>
                          <a:spcPct val="115000"/>
                        </a:lnSpc>
                        <a:spcAft>
                          <a:spcPts val="0"/>
                        </a:spcAft>
                      </a:pPr>
                      <a:r>
                        <a:rPr lang="it-IT" sz="700" dirty="0">
                          <a:effectLst/>
                          <a:latin typeface="Calibri"/>
                          <a:ea typeface="Calibri"/>
                          <a:cs typeface="Times New Roman"/>
                        </a:rPr>
                        <a:t> </a:t>
                      </a:r>
                    </a:p>
                    <a:p>
                      <a:pPr algn="l">
                        <a:lnSpc>
                          <a:spcPct val="115000"/>
                        </a:lnSpc>
                        <a:spcAft>
                          <a:spcPts val="0"/>
                        </a:spcAft>
                      </a:pPr>
                      <a:r>
                        <a:rPr lang="it-IT" sz="700" dirty="0">
                          <a:effectLst/>
                          <a:latin typeface="Calibri"/>
                          <a:ea typeface="Calibri"/>
                          <a:cs typeface="Times New Roman"/>
                        </a:rPr>
                        <a:t>TRAMITE L’UFFICIO COMPETENTE AL  DIRETTORE REGIONALE DELLE ENTRATE </a:t>
                      </a:r>
                    </a:p>
                    <a:p>
                      <a:pPr algn="l">
                        <a:lnSpc>
                          <a:spcPct val="115000"/>
                        </a:lnSpc>
                        <a:spcAft>
                          <a:spcPts val="0"/>
                        </a:spcAft>
                      </a:pPr>
                      <a:r>
                        <a:rPr lang="it-IT" sz="700" dirty="0">
                          <a:effectLst/>
                          <a:latin typeface="Calibri"/>
                          <a:ea typeface="Calibri"/>
                          <a:cs typeface="Times New Roman"/>
                        </a:rPr>
                        <a:t> (parere entro 30 giorni)</a:t>
                      </a:r>
                    </a:p>
                  </a:txBody>
                  <a:tcPr marL="44360" marR="443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1188132">
                <a:tc>
                  <a:txBody>
                    <a:bodyPr/>
                    <a:lstStyle/>
                    <a:p>
                      <a:pPr algn="l">
                        <a:lnSpc>
                          <a:spcPct val="115000"/>
                        </a:lnSpc>
                        <a:spcAft>
                          <a:spcPts val="0"/>
                        </a:spcAft>
                      </a:pPr>
                      <a:r>
                        <a:rPr lang="it-IT" sz="700" dirty="0">
                          <a:effectLst/>
                          <a:latin typeface="Calibri"/>
                          <a:ea typeface="Calibri"/>
                          <a:cs typeface="Times New Roman"/>
                        </a:rPr>
                        <a:t>ART. 11 L. </a:t>
                      </a:r>
                      <a:r>
                        <a:rPr lang="it-IT" sz="700" dirty="0" smtClean="0">
                          <a:effectLst/>
                          <a:latin typeface="Calibri"/>
                          <a:ea typeface="Calibri"/>
                          <a:cs typeface="Times New Roman"/>
                        </a:rPr>
                        <a:t>212/2000</a:t>
                      </a:r>
                    </a:p>
                    <a:p>
                      <a:pPr algn="l">
                        <a:lnSpc>
                          <a:spcPct val="115000"/>
                        </a:lnSpc>
                        <a:spcAft>
                          <a:spcPts val="0"/>
                        </a:spcAft>
                      </a:pPr>
                      <a:endParaRPr lang="it-IT" sz="700" dirty="0" smtClean="0">
                        <a:effectLst/>
                        <a:latin typeface="Calibri"/>
                        <a:ea typeface="Calibri"/>
                        <a:cs typeface="Times New Roman"/>
                      </a:endParaRPr>
                    </a:p>
                    <a:p>
                      <a:pPr algn="l">
                        <a:lnSpc>
                          <a:spcPct val="115000"/>
                        </a:lnSpc>
                        <a:spcAft>
                          <a:spcPts val="0"/>
                        </a:spcAft>
                      </a:pPr>
                      <a:r>
                        <a:rPr lang="it-IT" sz="700" dirty="0" smtClean="0">
                          <a:effectLst/>
                          <a:latin typeface="Calibri"/>
                          <a:ea typeface="Calibri"/>
                          <a:cs typeface="Times New Roman"/>
                        </a:rPr>
                        <a:t>DM 26 APRILE 2001 N. 209</a:t>
                      </a:r>
                    </a:p>
                    <a:p>
                      <a:pPr algn="l">
                        <a:lnSpc>
                          <a:spcPct val="115000"/>
                        </a:lnSpc>
                        <a:spcAft>
                          <a:spcPts val="0"/>
                        </a:spcAft>
                      </a:pPr>
                      <a:r>
                        <a:rPr lang="it-IT" sz="700" dirty="0" smtClean="0">
                          <a:effectLst/>
                          <a:latin typeface="Calibri"/>
                          <a:ea typeface="Calibri"/>
                          <a:cs typeface="Times New Roman"/>
                        </a:rPr>
                        <a:t>DM 21 NOVEMBRE 2001 N. 429</a:t>
                      </a:r>
                      <a:endParaRPr lang="it-IT" sz="700" dirty="0">
                        <a:effectLst/>
                        <a:latin typeface="Calibri"/>
                        <a:ea typeface="Calibri"/>
                        <a:cs typeface="Times New Roman"/>
                      </a:endParaRPr>
                    </a:p>
                  </a:txBody>
                  <a:tcPr marL="44360" marR="443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a:effectLst/>
                          <a:latin typeface="Calibri"/>
                          <a:ea typeface="Calibri"/>
                          <a:cs typeface="Times New Roman"/>
                        </a:rPr>
                        <a:t>ORDINARIO</a:t>
                      </a:r>
                    </a:p>
                  </a:txBody>
                  <a:tcPr marL="44360" marR="443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dirty="0">
                          <a:effectLst/>
                          <a:latin typeface="Calibri"/>
                          <a:ea typeface="Calibri"/>
                          <a:cs typeface="Times New Roman"/>
                        </a:rPr>
                        <a:t>ORDINARIO -</a:t>
                      </a:r>
                      <a:r>
                        <a:rPr lang="it-IT" sz="700" dirty="0">
                          <a:solidFill>
                            <a:srgbClr val="FF0000"/>
                          </a:solidFill>
                          <a:effectLst/>
                          <a:latin typeface="Calibri"/>
                          <a:ea typeface="Calibri"/>
                          <a:cs typeface="Times New Roman"/>
                        </a:rPr>
                        <a:t> FACOLTATIVO</a:t>
                      </a:r>
                      <a:endParaRPr lang="it-IT" sz="700" dirty="0">
                        <a:effectLst/>
                        <a:latin typeface="Calibri"/>
                        <a:ea typeface="Calibri"/>
                        <a:cs typeface="Times New Roman"/>
                      </a:endParaRPr>
                    </a:p>
                    <a:p>
                      <a:pPr algn="l">
                        <a:lnSpc>
                          <a:spcPct val="115000"/>
                        </a:lnSpc>
                        <a:spcAft>
                          <a:spcPts val="0"/>
                        </a:spcAft>
                      </a:pPr>
                      <a:r>
                        <a:rPr lang="it-IT" sz="700" dirty="0">
                          <a:effectLst/>
                          <a:latin typeface="Calibri"/>
                          <a:ea typeface="Calibri"/>
                          <a:cs typeface="Times New Roman"/>
                        </a:rPr>
                        <a:t>(APPLICAZIONE DISPOSIZIONI)</a:t>
                      </a:r>
                    </a:p>
                    <a:p>
                      <a:pPr algn="l">
                        <a:lnSpc>
                          <a:spcPct val="115000"/>
                        </a:lnSpc>
                        <a:spcAft>
                          <a:spcPts val="0"/>
                        </a:spcAft>
                      </a:pPr>
                      <a:r>
                        <a:rPr lang="it-IT" sz="700" dirty="0">
                          <a:solidFill>
                            <a:srgbClr val="FF0000"/>
                          </a:solidFill>
                          <a:effectLst/>
                          <a:latin typeface="Calibri"/>
                          <a:ea typeface="Calibri"/>
                          <a:cs typeface="Times New Roman"/>
                        </a:rPr>
                        <a:t> </a:t>
                      </a:r>
                      <a:endParaRPr lang="it-IT" sz="700" dirty="0">
                        <a:effectLst/>
                        <a:latin typeface="Calibri"/>
                        <a:ea typeface="Calibri"/>
                        <a:cs typeface="Times New Roman"/>
                      </a:endParaRPr>
                    </a:p>
                    <a:p>
                      <a:pPr algn="l">
                        <a:lnSpc>
                          <a:spcPct val="115000"/>
                        </a:lnSpc>
                        <a:spcAft>
                          <a:spcPts val="0"/>
                        </a:spcAft>
                      </a:pPr>
                      <a:r>
                        <a:rPr lang="it-IT" sz="700" dirty="0">
                          <a:solidFill>
                            <a:srgbClr val="FF0000"/>
                          </a:solidFill>
                          <a:effectLst/>
                          <a:latin typeface="Calibri"/>
                          <a:ea typeface="Calibri"/>
                          <a:cs typeface="Times New Roman"/>
                        </a:rPr>
                        <a:t>OBBLIGATORI</a:t>
                      </a:r>
                      <a:endParaRPr lang="it-IT" sz="700" dirty="0">
                        <a:effectLst/>
                        <a:latin typeface="Calibri"/>
                        <a:ea typeface="Calibri"/>
                        <a:cs typeface="Times New Roman"/>
                      </a:endParaRPr>
                    </a:p>
                    <a:p>
                      <a:pPr algn="l">
                        <a:lnSpc>
                          <a:spcPct val="115000"/>
                        </a:lnSpc>
                        <a:spcAft>
                          <a:spcPts val="0"/>
                        </a:spcAft>
                      </a:pPr>
                      <a:r>
                        <a:rPr lang="it-IT" sz="700" dirty="0">
                          <a:effectLst/>
                          <a:latin typeface="Calibri"/>
                          <a:ea typeface="Calibri"/>
                          <a:cs typeface="Times New Roman"/>
                        </a:rPr>
                        <a:t>ART. 167 E 168 TUIR (CFC)</a:t>
                      </a:r>
                    </a:p>
                    <a:p>
                      <a:pPr algn="l">
                        <a:lnSpc>
                          <a:spcPct val="115000"/>
                        </a:lnSpc>
                        <a:spcAft>
                          <a:spcPts val="0"/>
                        </a:spcAft>
                      </a:pPr>
                      <a:r>
                        <a:rPr lang="it-IT" sz="700" dirty="0">
                          <a:effectLst/>
                          <a:latin typeface="Calibri"/>
                          <a:ea typeface="Calibri"/>
                          <a:cs typeface="Times New Roman"/>
                        </a:rPr>
                        <a:t>ART. 124 TUIR (CONTINUAZIONE CNM) </a:t>
                      </a:r>
                    </a:p>
                    <a:p>
                      <a:pPr algn="l">
                        <a:lnSpc>
                          <a:spcPct val="115000"/>
                        </a:lnSpc>
                        <a:spcAft>
                          <a:spcPts val="0"/>
                        </a:spcAft>
                      </a:pPr>
                      <a:r>
                        <a:rPr lang="it-IT" sz="700" dirty="0">
                          <a:effectLst/>
                          <a:latin typeface="Calibri"/>
                          <a:ea typeface="Calibri"/>
                          <a:cs typeface="Times New Roman"/>
                        </a:rPr>
                        <a:t>ART. 132 TUIR (REQUISITI CNM)</a:t>
                      </a:r>
                    </a:p>
                    <a:p>
                      <a:pPr algn="l">
                        <a:lnSpc>
                          <a:spcPct val="115000"/>
                        </a:lnSpc>
                        <a:spcAft>
                          <a:spcPts val="0"/>
                        </a:spcAft>
                      </a:pPr>
                      <a:r>
                        <a:rPr lang="it-IT" sz="700" dirty="0">
                          <a:effectLst/>
                          <a:latin typeface="Calibri"/>
                          <a:ea typeface="Calibri"/>
                          <a:cs typeface="Times New Roman"/>
                        </a:rPr>
                        <a:t>ART. 113 TUIR (REGIME PEX SU PARTECIPAZIONI ACQUISITE PER RECUPERO CREDITI BANCARI)</a:t>
                      </a:r>
                    </a:p>
                    <a:p>
                      <a:pPr algn="l">
                        <a:lnSpc>
                          <a:spcPct val="115000"/>
                        </a:lnSpc>
                        <a:spcAft>
                          <a:spcPts val="0"/>
                        </a:spcAft>
                      </a:pPr>
                      <a:r>
                        <a:rPr lang="it-IT" sz="700" dirty="0">
                          <a:effectLst/>
                          <a:latin typeface="Calibri"/>
                          <a:ea typeface="Calibri"/>
                          <a:cs typeface="Times New Roman"/>
                        </a:rPr>
                        <a:t>ART. 1 CO. 54 L. 244/2007 (REQUISITI CREDITI IMPOSTA)</a:t>
                      </a:r>
                    </a:p>
                    <a:p>
                      <a:pPr algn="l">
                        <a:lnSpc>
                          <a:spcPct val="115000"/>
                        </a:lnSpc>
                        <a:spcAft>
                          <a:spcPts val="0"/>
                        </a:spcAft>
                      </a:pPr>
                      <a:r>
                        <a:rPr lang="it-IT" sz="700" dirty="0">
                          <a:effectLst/>
                          <a:latin typeface="Calibri"/>
                          <a:ea typeface="Calibri"/>
                          <a:cs typeface="Times New Roman"/>
                        </a:rPr>
                        <a:t>ART. 1 CO. 53 L. 244/2007 (LIMITI UTILIZZO CREDITI IMPOSTA) </a:t>
                      </a:r>
                    </a:p>
                    <a:p>
                      <a:pPr algn="l">
                        <a:lnSpc>
                          <a:spcPct val="115000"/>
                        </a:lnSpc>
                        <a:spcAft>
                          <a:spcPts val="0"/>
                        </a:spcAft>
                      </a:pPr>
                      <a:r>
                        <a:rPr lang="it-IT" sz="700" dirty="0">
                          <a:effectLst/>
                          <a:latin typeface="Calibri"/>
                          <a:ea typeface="Calibri"/>
                          <a:cs typeface="Times New Roman"/>
                        </a:rPr>
                        <a:t>ART. 47 TUIR (UTILI DA PARTECIPAZIONI)</a:t>
                      </a:r>
                    </a:p>
                    <a:p>
                      <a:pPr algn="l">
                        <a:lnSpc>
                          <a:spcPct val="115000"/>
                        </a:lnSpc>
                        <a:spcAft>
                          <a:spcPts val="0"/>
                        </a:spcAft>
                      </a:pPr>
                      <a:r>
                        <a:rPr lang="it-IT" sz="700" dirty="0">
                          <a:effectLst/>
                          <a:latin typeface="Calibri"/>
                          <a:ea typeface="Calibri"/>
                          <a:cs typeface="Times New Roman"/>
                        </a:rPr>
                        <a:t>ART. 68 TUIR (PLUSVALENZA DA PARTECIPAZIONI)</a:t>
                      </a:r>
                    </a:p>
                    <a:p>
                      <a:pPr algn="l">
                        <a:lnSpc>
                          <a:spcPct val="115000"/>
                        </a:lnSpc>
                        <a:spcAft>
                          <a:spcPts val="0"/>
                        </a:spcAft>
                      </a:pPr>
                      <a:r>
                        <a:rPr lang="en-US" sz="700" dirty="0">
                          <a:effectLst/>
                          <a:latin typeface="Calibri"/>
                          <a:ea typeface="Calibri"/>
                          <a:cs typeface="Times New Roman"/>
                        </a:rPr>
                        <a:t>ART. 87 TUIR (PEX)</a:t>
                      </a:r>
                      <a:endParaRPr lang="it-IT" sz="700" dirty="0">
                        <a:effectLst/>
                        <a:latin typeface="Calibri"/>
                        <a:ea typeface="Calibri"/>
                        <a:cs typeface="Times New Roman"/>
                      </a:endParaRPr>
                    </a:p>
                    <a:p>
                      <a:pPr algn="l">
                        <a:lnSpc>
                          <a:spcPct val="115000"/>
                        </a:lnSpc>
                        <a:spcAft>
                          <a:spcPts val="0"/>
                        </a:spcAft>
                      </a:pPr>
                      <a:r>
                        <a:rPr lang="en-US" sz="700" dirty="0">
                          <a:effectLst/>
                          <a:latin typeface="Calibri"/>
                          <a:ea typeface="Calibri"/>
                          <a:cs typeface="Times New Roman"/>
                        </a:rPr>
                        <a:t>ART. 89 TUIR (DIVIDENDI)</a:t>
                      </a:r>
                      <a:endParaRPr lang="it-IT" sz="700" dirty="0">
                        <a:effectLst/>
                        <a:latin typeface="Calibri"/>
                        <a:ea typeface="Calibri"/>
                        <a:cs typeface="Times New Roman"/>
                      </a:endParaRPr>
                    </a:p>
                  </a:txBody>
                  <a:tcPr marL="44360" marR="443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700">
                          <a:effectLst/>
                          <a:latin typeface="Calibri"/>
                          <a:ea typeface="Calibri"/>
                          <a:cs typeface="Times New Roman"/>
                        </a:rPr>
                        <a:t>120 GG.</a:t>
                      </a:r>
                      <a:endParaRPr lang="it-IT" sz="700">
                        <a:effectLst/>
                        <a:latin typeface="Calibri"/>
                        <a:ea typeface="Calibri"/>
                        <a:cs typeface="Times New Roman"/>
                      </a:endParaRPr>
                    </a:p>
                    <a:p>
                      <a:pPr algn="l">
                        <a:lnSpc>
                          <a:spcPct val="115000"/>
                        </a:lnSpc>
                        <a:spcAft>
                          <a:spcPts val="0"/>
                        </a:spcAft>
                      </a:pPr>
                      <a:r>
                        <a:rPr lang="it-IT" sz="700">
                          <a:effectLst/>
                          <a:latin typeface="Calibri"/>
                          <a:ea typeface="Calibri"/>
                          <a:cs typeface="Times New Roman"/>
                        </a:rPr>
                        <a:t>TERMINE PERENTORIO</a:t>
                      </a:r>
                    </a:p>
                    <a:p>
                      <a:pPr algn="ctr">
                        <a:lnSpc>
                          <a:spcPct val="115000"/>
                        </a:lnSpc>
                        <a:spcAft>
                          <a:spcPts val="0"/>
                        </a:spcAft>
                      </a:pPr>
                      <a:r>
                        <a:rPr lang="it-IT" sz="700">
                          <a:effectLst/>
                          <a:latin typeface="Calibri"/>
                          <a:ea typeface="Calibri"/>
                          <a:cs typeface="Times New Roman"/>
                        </a:rPr>
                        <a:t>→</a:t>
                      </a:r>
                    </a:p>
                    <a:p>
                      <a:pPr algn="l">
                        <a:lnSpc>
                          <a:spcPct val="115000"/>
                        </a:lnSpc>
                        <a:spcAft>
                          <a:spcPts val="0"/>
                        </a:spcAft>
                      </a:pPr>
                      <a:r>
                        <a:rPr lang="it-IT" sz="700">
                          <a:effectLst/>
                          <a:latin typeface="Calibri"/>
                          <a:ea typeface="Calibri"/>
                          <a:cs typeface="Times New Roman"/>
                        </a:rPr>
                        <a:t>SILENZIO ASSENSO</a:t>
                      </a:r>
                    </a:p>
                    <a:p>
                      <a:pPr algn="l">
                        <a:lnSpc>
                          <a:spcPct val="115000"/>
                        </a:lnSpc>
                        <a:spcAft>
                          <a:spcPts val="0"/>
                        </a:spcAft>
                      </a:pPr>
                      <a:r>
                        <a:rPr lang="en-US" sz="700">
                          <a:effectLst/>
                          <a:latin typeface="Calibri"/>
                          <a:ea typeface="Calibri"/>
                          <a:cs typeface="Times New Roman"/>
                        </a:rPr>
                        <a:t> </a:t>
                      </a:r>
                      <a:endParaRPr lang="it-IT" sz="700">
                        <a:effectLst/>
                        <a:latin typeface="Calibri"/>
                        <a:ea typeface="Calibri"/>
                        <a:cs typeface="Times New Roman"/>
                      </a:endParaRPr>
                    </a:p>
                    <a:p>
                      <a:pPr algn="l">
                        <a:lnSpc>
                          <a:spcPct val="115000"/>
                        </a:lnSpc>
                        <a:spcAft>
                          <a:spcPts val="0"/>
                        </a:spcAft>
                      </a:pPr>
                      <a:r>
                        <a:rPr lang="en-US" sz="700">
                          <a:effectLst/>
                          <a:latin typeface="Calibri"/>
                          <a:ea typeface="Calibri"/>
                          <a:cs typeface="Times New Roman"/>
                        </a:rPr>
                        <a:t> </a:t>
                      </a:r>
                      <a:endParaRPr lang="it-IT" sz="700">
                        <a:effectLst/>
                        <a:latin typeface="Calibri"/>
                        <a:ea typeface="Calibri"/>
                        <a:cs typeface="Times New Roman"/>
                      </a:endParaRPr>
                    </a:p>
                    <a:p>
                      <a:pPr algn="l">
                        <a:lnSpc>
                          <a:spcPct val="115000"/>
                        </a:lnSpc>
                        <a:spcAft>
                          <a:spcPts val="0"/>
                        </a:spcAft>
                      </a:pPr>
                      <a:r>
                        <a:rPr lang="en-US" sz="700">
                          <a:effectLst/>
                          <a:latin typeface="Calibri"/>
                          <a:ea typeface="Calibri"/>
                          <a:cs typeface="Times New Roman"/>
                        </a:rPr>
                        <a:t>RICHIESTA </a:t>
                      </a:r>
                      <a:endParaRPr lang="it-IT" sz="700">
                        <a:effectLst/>
                        <a:latin typeface="Calibri"/>
                        <a:ea typeface="Calibri"/>
                        <a:cs typeface="Times New Roman"/>
                      </a:endParaRPr>
                    </a:p>
                    <a:p>
                      <a:pPr algn="l">
                        <a:lnSpc>
                          <a:spcPct val="115000"/>
                        </a:lnSpc>
                        <a:spcAft>
                          <a:spcPts val="0"/>
                        </a:spcAft>
                      </a:pPr>
                      <a:r>
                        <a:rPr lang="en-US" sz="700">
                          <a:effectLst/>
                          <a:latin typeface="Calibri"/>
                          <a:ea typeface="Calibri"/>
                          <a:cs typeface="Times New Roman"/>
                        </a:rPr>
                        <a:t>DOCUMENTI</a:t>
                      </a:r>
                      <a:endParaRPr lang="it-IT" sz="700">
                        <a:effectLst/>
                        <a:latin typeface="Calibri"/>
                        <a:ea typeface="Calibri"/>
                        <a:cs typeface="Times New Roman"/>
                      </a:endParaRPr>
                    </a:p>
                    <a:p>
                      <a:pPr algn="l">
                        <a:lnSpc>
                          <a:spcPct val="115000"/>
                        </a:lnSpc>
                        <a:spcAft>
                          <a:spcPts val="0"/>
                        </a:spcAft>
                      </a:pPr>
                      <a:r>
                        <a:rPr lang="en-US" sz="700">
                          <a:effectLst/>
                          <a:latin typeface="Calibri"/>
                          <a:ea typeface="Calibri"/>
                          <a:cs typeface="Times New Roman"/>
                        </a:rPr>
                        <a:t>INTERRUTTIVA</a:t>
                      </a:r>
                      <a:endParaRPr lang="it-IT" sz="700">
                        <a:effectLst/>
                        <a:latin typeface="Calibri"/>
                        <a:ea typeface="Calibri"/>
                        <a:cs typeface="Times New Roman"/>
                      </a:endParaRPr>
                    </a:p>
                    <a:p>
                      <a:pPr algn="l">
                        <a:lnSpc>
                          <a:spcPct val="115000"/>
                        </a:lnSpc>
                        <a:spcAft>
                          <a:spcPts val="0"/>
                        </a:spcAft>
                      </a:pPr>
                      <a:r>
                        <a:rPr lang="en-US" sz="700">
                          <a:effectLst/>
                          <a:latin typeface="Calibri"/>
                          <a:ea typeface="Calibri"/>
                          <a:cs typeface="Times New Roman"/>
                        </a:rPr>
                        <a:t> </a:t>
                      </a:r>
                      <a:endParaRPr lang="it-IT" sz="700">
                        <a:effectLst/>
                        <a:latin typeface="Calibri"/>
                        <a:ea typeface="Calibri"/>
                        <a:cs typeface="Times New Roman"/>
                      </a:endParaRPr>
                    </a:p>
                  </a:txBody>
                  <a:tcPr marL="44360" marR="443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it-IT" sz="700" dirty="0">
                          <a:effectLst/>
                          <a:latin typeface="Calibri"/>
                          <a:ea typeface="Calibri"/>
                          <a:cs typeface="Times New Roman"/>
                        </a:rPr>
                        <a:t>DIREZIONE CENTRALE PER LA NORMATIVA</a:t>
                      </a:r>
                    </a:p>
                    <a:p>
                      <a:pPr algn="l">
                        <a:lnSpc>
                          <a:spcPct val="115000"/>
                        </a:lnSpc>
                        <a:spcAft>
                          <a:spcPts val="0"/>
                        </a:spcAft>
                      </a:pPr>
                      <a:r>
                        <a:rPr lang="it-IT" sz="700" dirty="0">
                          <a:effectLst/>
                          <a:latin typeface="Calibri"/>
                          <a:ea typeface="Calibri"/>
                          <a:cs typeface="Times New Roman"/>
                        </a:rPr>
                        <a:t>(RICAVI NON INFERIORE A 100 MILIONI DI EURO)</a:t>
                      </a:r>
                    </a:p>
                    <a:p>
                      <a:pPr algn="l">
                        <a:lnSpc>
                          <a:spcPct val="115000"/>
                        </a:lnSpc>
                        <a:spcAft>
                          <a:spcPts val="0"/>
                        </a:spcAft>
                      </a:pPr>
                      <a:r>
                        <a:rPr lang="it-IT" sz="700" dirty="0">
                          <a:effectLst/>
                          <a:latin typeface="Calibri"/>
                          <a:ea typeface="Calibri"/>
                          <a:cs typeface="Times New Roman"/>
                        </a:rPr>
                        <a:t>TRAMITE DIREZIONE REGIONALE</a:t>
                      </a:r>
                    </a:p>
                    <a:p>
                      <a:pPr algn="l">
                        <a:lnSpc>
                          <a:spcPct val="115000"/>
                        </a:lnSpc>
                        <a:spcAft>
                          <a:spcPts val="0"/>
                        </a:spcAft>
                      </a:pPr>
                      <a:r>
                        <a:rPr lang="it-IT" sz="700" dirty="0">
                          <a:effectLst/>
                          <a:latin typeface="Calibri"/>
                          <a:ea typeface="Calibri"/>
                          <a:cs typeface="Times New Roman"/>
                        </a:rPr>
                        <a:t>(istruttoria in 15 giorni)</a:t>
                      </a:r>
                    </a:p>
                    <a:p>
                      <a:pPr algn="l">
                        <a:lnSpc>
                          <a:spcPct val="115000"/>
                        </a:lnSpc>
                        <a:spcAft>
                          <a:spcPts val="0"/>
                        </a:spcAft>
                      </a:pPr>
                      <a:r>
                        <a:rPr lang="it-IT" sz="700" dirty="0">
                          <a:effectLst/>
                          <a:latin typeface="Calibri"/>
                          <a:ea typeface="Calibri"/>
                          <a:cs typeface="Times New Roman"/>
                        </a:rPr>
                        <a:t>O</a:t>
                      </a:r>
                    </a:p>
                    <a:p>
                      <a:pPr algn="l">
                        <a:lnSpc>
                          <a:spcPct val="115000"/>
                        </a:lnSpc>
                        <a:spcAft>
                          <a:spcPts val="0"/>
                        </a:spcAft>
                      </a:pPr>
                      <a:r>
                        <a:rPr lang="it-IT" sz="700" dirty="0">
                          <a:effectLst/>
                          <a:latin typeface="Calibri"/>
                          <a:ea typeface="Calibri"/>
                          <a:cs typeface="Times New Roman"/>
                        </a:rPr>
                        <a:t> </a:t>
                      </a:r>
                    </a:p>
                    <a:p>
                      <a:pPr algn="l">
                        <a:lnSpc>
                          <a:spcPct val="115000"/>
                        </a:lnSpc>
                        <a:spcAft>
                          <a:spcPts val="0"/>
                        </a:spcAft>
                      </a:pPr>
                      <a:r>
                        <a:rPr lang="it-IT" sz="700" dirty="0">
                          <a:effectLst/>
                          <a:latin typeface="Calibri"/>
                          <a:ea typeface="Calibri"/>
                          <a:cs typeface="Times New Roman"/>
                        </a:rPr>
                        <a:t>DIREZIONE REGIONALE</a:t>
                      </a:r>
                    </a:p>
                    <a:p>
                      <a:pPr algn="l">
                        <a:lnSpc>
                          <a:spcPct val="115000"/>
                        </a:lnSpc>
                        <a:spcAft>
                          <a:spcPts val="0"/>
                        </a:spcAft>
                      </a:pPr>
                      <a:r>
                        <a:rPr lang="it-IT" sz="700" dirty="0">
                          <a:effectLst/>
                          <a:latin typeface="Calibri"/>
                          <a:ea typeface="Calibri"/>
                          <a:cs typeface="Times New Roman"/>
                        </a:rPr>
                        <a:t> </a:t>
                      </a:r>
                    </a:p>
                    <a:p>
                      <a:pPr algn="l">
                        <a:lnSpc>
                          <a:spcPct val="115000"/>
                        </a:lnSpc>
                        <a:spcAft>
                          <a:spcPts val="0"/>
                        </a:spcAft>
                      </a:pPr>
                      <a:r>
                        <a:rPr lang="it-IT" sz="700" dirty="0">
                          <a:effectLst/>
                          <a:latin typeface="Calibri"/>
                          <a:ea typeface="Calibri"/>
                          <a:cs typeface="Times New Roman"/>
                        </a:rPr>
                        <a:t> </a:t>
                      </a:r>
                    </a:p>
                    <a:p>
                      <a:pPr algn="l">
                        <a:lnSpc>
                          <a:spcPct val="115000"/>
                        </a:lnSpc>
                        <a:spcAft>
                          <a:spcPts val="0"/>
                        </a:spcAft>
                      </a:pPr>
                      <a:r>
                        <a:rPr lang="it-IT" sz="700" dirty="0">
                          <a:effectLst/>
                          <a:latin typeface="Calibri"/>
                          <a:ea typeface="Calibri"/>
                          <a:cs typeface="Times New Roman"/>
                        </a:rPr>
                        <a:t> </a:t>
                      </a:r>
                    </a:p>
                    <a:p>
                      <a:pPr algn="l">
                        <a:lnSpc>
                          <a:spcPct val="115000"/>
                        </a:lnSpc>
                        <a:spcAft>
                          <a:spcPts val="0"/>
                        </a:spcAft>
                      </a:pPr>
                      <a:r>
                        <a:rPr lang="it-IT" sz="700" dirty="0">
                          <a:effectLst/>
                          <a:latin typeface="Calibri"/>
                          <a:ea typeface="Calibri"/>
                          <a:cs typeface="Times New Roman"/>
                        </a:rPr>
                        <a:t> </a:t>
                      </a:r>
                    </a:p>
                  </a:txBody>
                  <a:tcPr marL="44360" marR="443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69034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33400" y="685800"/>
            <a:ext cx="8077200" cy="533400"/>
          </a:xfrm>
        </p:spPr>
        <p:txBody>
          <a:bodyPr/>
          <a:lstStyle/>
          <a:p>
            <a:r>
              <a:rPr lang="it-IT" cap="all" dirty="0" err="1"/>
              <a:t>Esterovestizione</a:t>
            </a:r>
            <a:r>
              <a:rPr lang="it-IT" cap="all" dirty="0"/>
              <a:t> e interpello </a:t>
            </a:r>
          </a:p>
        </p:txBody>
      </p:sp>
      <p:sp>
        <p:nvSpPr>
          <p:cNvPr id="1318" name="Content Placeholder 2"/>
          <p:cNvSpPr>
            <a:spLocks noGrp="1"/>
          </p:cNvSpPr>
          <p:nvPr>
            <p:ph sz="quarter" idx="15"/>
          </p:nvPr>
        </p:nvSpPr>
        <p:spPr>
          <a:xfrm>
            <a:off x="533400" y="1447800"/>
            <a:ext cx="8077200" cy="5257800"/>
          </a:xfrm>
        </p:spPr>
        <p:txBody>
          <a:bodyPr/>
          <a:lstStyle/>
          <a:p>
            <a:pPr algn="just"/>
            <a:r>
              <a:rPr lang="it-IT" b="1" dirty="0" err="1"/>
              <a:t>Ris</a:t>
            </a:r>
            <a:r>
              <a:rPr lang="it-IT" b="1" dirty="0"/>
              <a:t>. n. 312/E del 5 novembre 2007 Agenzia delle Entrate - Dir. normativa e </a:t>
            </a:r>
            <a:r>
              <a:rPr lang="it-IT" b="1" dirty="0" smtClean="0"/>
              <a:t>contenzioso</a:t>
            </a:r>
          </a:p>
          <a:p>
            <a:pPr algn="just"/>
            <a:endParaRPr lang="it-IT" sz="1800" b="1" dirty="0" smtClean="0"/>
          </a:p>
          <a:p>
            <a:pPr algn="just"/>
            <a:r>
              <a:rPr lang="it-IT" sz="1800" dirty="0" smtClean="0"/>
              <a:t>«</a:t>
            </a:r>
            <a:r>
              <a:rPr lang="it-IT" sz="1800" i="1" dirty="0" smtClean="0"/>
              <a:t>…si </a:t>
            </a:r>
            <a:r>
              <a:rPr lang="it-IT" sz="1800" i="1" dirty="0"/>
              <a:t>osserva che la questione posta dall'istante </a:t>
            </a:r>
            <a:r>
              <a:rPr lang="it-IT" sz="1800" i="1" u="sng" dirty="0"/>
              <a:t>non poggia sulla prospettazione di obiettive condizioni di incertezza relative all'interpretazione </a:t>
            </a:r>
            <a:r>
              <a:rPr lang="it-IT" sz="1800" i="1" dirty="0" smtClean="0"/>
              <a:t>dell’art. 73,  comma </a:t>
            </a:r>
            <a:r>
              <a:rPr lang="it-IT" sz="1800" i="1" dirty="0"/>
              <a:t>5-bis, del </a:t>
            </a:r>
            <a:r>
              <a:rPr lang="it-IT" sz="1800" i="1" dirty="0" err="1"/>
              <a:t>Tuir</a:t>
            </a:r>
            <a:r>
              <a:rPr lang="it-IT" sz="1800" i="1" dirty="0"/>
              <a:t>, ma attiene, piuttosto, al giudizio di merito sulla validità degli elementi di prova da essa addotti per superare la presunzione di residenza in Italia voluta dal legislatore </a:t>
            </a:r>
            <a:r>
              <a:rPr lang="it-IT" sz="1800" i="1" dirty="0" smtClean="0"/>
              <a:t>nazionale.</a:t>
            </a:r>
          </a:p>
          <a:p>
            <a:pPr algn="just"/>
            <a:r>
              <a:rPr lang="it-IT" sz="1800" i="1" dirty="0" smtClean="0"/>
              <a:t>…omissis… </a:t>
            </a:r>
          </a:p>
          <a:p>
            <a:pPr algn="just"/>
            <a:r>
              <a:rPr lang="it-IT" sz="1800" i="1" dirty="0" smtClean="0"/>
              <a:t>La </a:t>
            </a:r>
            <a:r>
              <a:rPr lang="it-IT" sz="1800" i="1" dirty="0"/>
              <a:t>verifica dell'effettiva sede dell'amministrazione di una società o della localizzazione dell'oggetto principale dell'attività, investe complessi profili di fatto del </a:t>
            </a:r>
            <a:r>
              <a:rPr lang="it-IT" sz="1800" i="1" u="sng" dirty="0"/>
              <a:t>reale rapporto di una società con un determinato territorio</a:t>
            </a:r>
            <a:r>
              <a:rPr lang="it-IT" sz="1800" i="1" dirty="0"/>
              <a:t> non valutabili in sede di interpello cosiddetto ordinario o interpretativo. Tale verifica, infatti, </a:t>
            </a:r>
            <a:r>
              <a:rPr lang="it-IT" sz="1800" i="1" u="sng" dirty="0"/>
              <a:t>esula dalle finalità dell'istituto dell'interpello ordinario</a:t>
            </a:r>
            <a:r>
              <a:rPr lang="it-IT" sz="1800" i="1" dirty="0"/>
              <a:t>, sancite </a:t>
            </a:r>
            <a:r>
              <a:rPr lang="it-IT" sz="1800" i="1" dirty="0" smtClean="0"/>
              <a:t>dagli artt. 11 </a:t>
            </a:r>
            <a:r>
              <a:rPr lang="it-IT" sz="1800" i="1" dirty="0"/>
              <a:t>della L. n. 212/2000 </a:t>
            </a:r>
            <a:r>
              <a:rPr lang="it-IT" sz="1800" i="1" dirty="0" smtClean="0"/>
              <a:t>e 1 </a:t>
            </a:r>
            <a:r>
              <a:rPr lang="it-IT" sz="1800" i="1" dirty="0"/>
              <a:t>del D.M</a:t>
            </a:r>
            <a:r>
              <a:rPr lang="it-IT" sz="1800" i="1" dirty="0" smtClean="0"/>
              <a:t>. n. 209 del 26 aprile 2001.</a:t>
            </a:r>
            <a:r>
              <a:rPr lang="it-IT" sz="1800" dirty="0" smtClean="0"/>
              <a:t>»</a:t>
            </a:r>
          </a:p>
          <a:p>
            <a:pPr algn="just"/>
            <a:endParaRPr lang="it-IT" dirty="0" smtClean="0"/>
          </a:p>
          <a:p>
            <a:pPr algn="just"/>
            <a:endParaRPr lang="it-IT" sz="1600" dirty="0" smtClean="0"/>
          </a:p>
          <a:p>
            <a:pPr indent="0" algn="just"/>
            <a:endParaRPr lang="it-IT" sz="1600" dirty="0" smtClean="0"/>
          </a:p>
        </p:txBody>
      </p:sp>
      <p:sp>
        <p:nvSpPr>
          <p:cNvPr id="5" name="Slide Number Placeholder 4"/>
          <p:cNvSpPr>
            <a:spLocks noGrp="1"/>
          </p:cNvSpPr>
          <p:nvPr>
            <p:ph type="sldNum" sz="quarter" idx="4"/>
          </p:nvPr>
        </p:nvSpPr>
        <p:spPr/>
        <p:txBody>
          <a:bodyPr/>
          <a:lstStyle/>
          <a:p>
            <a:fld id="{9EBD5762-3BDC-484D-9503-7EA6D5A9A8CE}" type="slidenum">
              <a:rPr lang="it-IT" smtClean="0"/>
              <a:pPr/>
              <a:t>37</a:t>
            </a:fld>
            <a:endParaRPr lang="it-IT"/>
          </a:p>
        </p:txBody>
      </p:sp>
    </p:spTree>
    <p:extLst>
      <p:ext uri="{BB962C8B-B14F-4D97-AF65-F5344CB8AC3E}">
        <p14:creationId xmlns:p14="http://schemas.microsoft.com/office/powerpoint/2010/main" val="21626937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33400" y="685800"/>
            <a:ext cx="8077200" cy="533400"/>
          </a:xfrm>
        </p:spPr>
        <p:txBody>
          <a:bodyPr/>
          <a:lstStyle/>
          <a:p>
            <a:r>
              <a:rPr lang="it-IT" cap="all" dirty="0" err="1"/>
              <a:t>Esterovestizione</a:t>
            </a:r>
            <a:r>
              <a:rPr lang="it-IT" cap="all" dirty="0"/>
              <a:t> e interpello </a:t>
            </a:r>
          </a:p>
        </p:txBody>
      </p:sp>
      <p:sp>
        <p:nvSpPr>
          <p:cNvPr id="1318" name="Content Placeholder 2"/>
          <p:cNvSpPr>
            <a:spLocks noGrp="1"/>
          </p:cNvSpPr>
          <p:nvPr>
            <p:ph sz="quarter" idx="15"/>
          </p:nvPr>
        </p:nvSpPr>
        <p:spPr>
          <a:xfrm>
            <a:off x="533400" y="1447800"/>
            <a:ext cx="8077200" cy="5257800"/>
          </a:xfrm>
        </p:spPr>
        <p:txBody>
          <a:bodyPr/>
          <a:lstStyle/>
          <a:p>
            <a:pPr algn="just"/>
            <a:r>
              <a:rPr lang="it-IT" dirty="0" smtClean="0"/>
              <a:t>Anche nella </a:t>
            </a:r>
            <a:r>
              <a:rPr lang="it-IT" b="1" dirty="0" smtClean="0"/>
              <a:t>Nota n. 2010/39678</a:t>
            </a:r>
            <a:r>
              <a:rPr lang="it-IT" dirty="0" smtClean="0"/>
              <a:t>, l’Agenzia delle Entrate esprime lo stesso parere in merito all’interpello ordinario:</a:t>
            </a:r>
          </a:p>
          <a:p>
            <a:pPr algn="just"/>
            <a:r>
              <a:rPr lang="it-IT" dirty="0" smtClean="0"/>
              <a:t>«</a:t>
            </a:r>
            <a:r>
              <a:rPr lang="it-IT" i="1" dirty="0" smtClean="0"/>
              <a:t>la complessità degli elementi di fatto da valutare per individuare l’effettivo collegamento dell’ente con un dato territorio – valutazione che, investendo lo status fiscale del contribuente, deve essere necessariamente globale – non appare, in effetti, compatibile né con la struttura dell’interpello interpretativo di cui all’art. 11 della legge n. 212/2000, che </a:t>
            </a:r>
            <a:r>
              <a:rPr lang="it-IT" i="1" u="sng" dirty="0" smtClean="0"/>
              <a:t>presuppone la sussistenza di «obiettive condizioni di incertezza sulla corretta interpretazione delle norme» e non della fattispecie</a:t>
            </a:r>
            <a:r>
              <a:rPr lang="it-IT" dirty="0" smtClean="0"/>
              <a:t>» </a:t>
            </a:r>
          </a:p>
          <a:p>
            <a:pPr algn="just"/>
            <a:endParaRPr lang="it-IT" sz="1600" dirty="0" smtClean="0"/>
          </a:p>
          <a:p>
            <a:pPr indent="0" algn="just"/>
            <a:endParaRPr lang="it-IT" sz="1600" dirty="0" smtClean="0"/>
          </a:p>
        </p:txBody>
      </p:sp>
      <p:sp>
        <p:nvSpPr>
          <p:cNvPr id="5" name="Slide Number Placeholder 4"/>
          <p:cNvSpPr>
            <a:spLocks noGrp="1"/>
          </p:cNvSpPr>
          <p:nvPr>
            <p:ph type="sldNum" sz="quarter" idx="4"/>
          </p:nvPr>
        </p:nvSpPr>
        <p:spPr/>
        <p:txBody>
          <a:bodyPr/>
          <a:lstStyle/>
          <a:p>
            <a:fld id="{9EBD5762-3BDC-484D-9503-7EA6D5A9A8CE}" type="slidenum">
              <a:rPr lang="it-IT" smtClean="0"/>
              <a:pPr/>
              <a:t>38</a:t>
            </a:fld>
            <a:endParaRPr lang="it-IT"/>
          </a:p>
        </p:txBody>
      </p:sp>
    </p:spTree>
    <p:extLst>
      <p:ext uri="{BB962C8B-B14F-4D97-AF65-F5344CB8AC3E}">
        <p14:creationId xmlns:p14="http://schemas.microsoft.com/office/powerpoint/2010/main" val="8872206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39</a:t>
            </a:fld>
            <a:endParaRPr lang="it-IT"/>
          </a:p>
        </p:txBody>
      </p:sp>
      <p:sp>
        <p:nvSpPr>
          <p:cNvPr id="1318" name="Content Placeholder 2"/>
          <p:cNvSpPr>
            <a:spLocks noGrp="1"/>
          </p:cNvSpPr>
          <p:nvPr>
            <p:ph sz="quarter" idx="14"/>
          </p:nvPr>
        </p:nvSpPr>
        <p:spPr>
          <a:xfrm>
            <a:off x="533400" y="1752600"/>
            <a:ext cx="8077200" cy="4648200"/>
          </a:xfrm>
        </p:spPr>
        <p:txBody>
          <a:bodyPr/>
          <a:lstStyle/>
          <a:p>
            <a:pPr algn="just"/>
            <a:endParaRPr lang="it-IT" b="1" dirty="0" smtClean="0"/>
          </a:p>
          <a:p>
            <a:pPr algn="just"/>
            <a:r>
              <a:rPr lang="it-IT" b="1" dirty="0" smtClean="0"/>
              <a:t>INTERPELLO ORDINARIO (interpretativo)</a:t>
            </a:r>
          </a:p>
          <a:p>
            <a:pPr algn="just"/>
            <a:r>
              <a:rPr lang="it-IT" b="1" dirty="0" smtClean="0"/>
              <a:t>Art</a:t>
            </a:r>
            <a:r>
              <a:rPr lang="it-IT" b="1" dirty="0"/>
              <a:t>. </a:t>
            </a:r>
            <a:r>
              <a:rPr lang="it-IT" b="1" dirty="0" smtClean="0"/>
              <a:t>11, L. 212/2000</a:t>
            </a:r>
            <a:endParaRPr lang="it-IT" b="1" i="1" dirty="0"/>
          </a:p>
          <a:p>
            <a:pPr algn="just"/>
            <a:r>
              <a:rPr lang="it-IT" dirty="0"/>
              <a:t>«1. </a:t>
            </a:r>
            <a:r>
              <a:rPr lang="it-IT" i="1" dirty="0"/>
              <a:t>Ciascun contribuente può inoltrare per iscritto all'amministrazione finanziaria, che risponde entro centoventi giorni, circostanziate e specifiche istanze di interpello </a:t>
            </a:r>
            <a:r>
              <a:rPr lang="it-IT" i="1" u="sng" dirty="0"/>
              <a:t>concernenti l'applicazione delle disposizioni tributarie a casi concreti e personali, qualora vi siano obiettive condizioni di incertezza sulla corretta interpretazione delle disposizioni stesse</a:t>
            </a:r>
            <a:r>
              <a:rPr lang="it-IT" i="1" dirty="0"/>
              <a:t>. La presentazione dell'istanza non ha effetto sulle scadenze previste dalla disciplina tributaria</a:t>
            </a:r>
            <a:r>
              <a:rPr lang="it-IT" i="1" dirty="0" smtClean="0"/>
              <a:t>.</a:t>
            </a:r>
            <a:r>
              <a:rPr lang="it-IT" dirty="0" smtClean="0"/>
              <a:t>»</a:t>
            </a:r>
          </a:p>
          <a:p>
            <a:pPr algn="just"/>
            <a:endParaRPr lang="it-IT" dirty="0"/>
          </a:p>
          <a:p>
            <a:pPr algn="just"/>
            <a:endParaRPr lang="it-IT" dirty="0" smtClean="0"/>
          </a:p>
          <a:p>
            <a:pPr algn="just"/>
            <a:endParaRPr lang="it-IT" dirty="0" smtClean="0"/>
          </a:p>
          <a:p>
            <a:pPr algn="just"/>
            <a:endParaRPr lang="it-IT" sz="1600" dirty="0" smtClean="0"/>
          </a:p>
          <a:p>
            <a:pPr indent="0" algn="just"/>
            <a:endParaRPr lang="it-IT" sz="1600" dirty="0" smtClean="0"/>
          </a:p>
        </p:txBody>
      </p:sp>
      <p:sp>
        <p:nvSpPr>
          <p:cNvPr id="7" name="Title 1"/>
          <p:cNvSpPr>
            <a:spLocks noGrp="1"/>
          </p:cNvSpPr>
          <p:nvPr>
            <p:ph type="title"/>
          </p:nvPr>
        </p:nvSpPr>
        <p:spPr>
          <a:xfrm>
            <a:off x="533400" y="685800"/>
            <a:ext cx="8077200" cy="1066800"/>
          </a:xfrm>
        </p:spPr>
        <p:txBody>
          <a:bodyPr/>
          <a:lstStyle/>
          <a:p>
            <a:r>
              <a:rPr lang="it-IT" cap="all" dirty="0" err="1" smtClean="0"/>
              <a:t>Esterovestizione</a:t>
            </a:r>
            <a:r>
              <a:rPr lang="it-IT" cap="all" dirty="0" smtClean="0"/>
              <a:t> e interpello</a:t>
            </a:r>
            <a:br>
              <a:rPr lang="it-IT" cap="all" dirty="0" smtClean="0"/>
            </a:br>
            <a:r>
              <a:rPr lang="it-IT" dirty="0" smtClean="0"/>
              <a:t>Art</a:t>
            </a:r>
            <a:r>
              <a:rPr lang="it-IT" dirty="0"/>
              <a:t>. 167 del TUIR e art. 11, L. 212/2000: le CFC e l’interpello</a:t>
            </a:r>
            <a:r>
              <a:rPr lang="it-IT" sz="2000" dirty="0"/>
              <a:t/>
            </a:r>
            <a:br>
              <a:rPr lang="it-IT" sz="2000" dirty="0"/>
            </a:br>
            <a:endParaRPr lang="it-IT" cap="all" dirty="0"/>
          </a:p>
        </p:txBody>
      </p:sp>
    </p:spTree>
    <p:extLst>
      <p:ext uri="{BB962C8B-B14F-4D97-AF65-F5344CB8AC3E}">
        <p14:creationId xmlns:p14="http://schemas.microsoft.com/office/powerpoint/2010/main" val="3433619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6400800" cy="838200"/>
          </a:xfrm>
        </p:spPr>
        <p:txBody>
          <a:bodyPr/>
          <a:lstStyle/>
          <a:p>
            <a:r>
              <a:rPr lang="it-IT" sz="2800" cap="all" dirty="0">
                <a:solidFill>
                  <a:srgbClr val="000000"/>
                </a:solidFill>
              </a:rPr>
              <a:t>DEFINIZIONE </a:t>
            </a:r>
            <a:r>
              <a:rPr lang="it-IT" cap="all" dirty="0">
                <a:solidFill>
                  <a:srgbClr val="000000"/>
                </a:solidFill>
              </a:rPr>
              <a:t>DI RESIDENZA </a:t>
            </a:r>
            <a:r>
              <a:rPr lang="it-IT" cap="all" dirty="0" smtClean="0">
                <a:solidFill>
                  <a:srgbClr val="000000"/>
                </a:solidFill>
              </a:rPr>
              <a:t> elementi attivanti</a:t>
            </a:r>
            <a:endParaRPr lang="it-IT" cap="all"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4</a:t>
            </a:fld>
            <a:endParaRPr lang="it-IT"/>
          </a:p>
        </p:txBody>
      </p:sp>
      <p:sp>
        <p:nvSpPr>
          <p:cNvPr id="1318" name="Content Placeholder 2"/>
          <p:cNvSpPr>
            <a:spLocks noGrp="1"/>
          </p:cNvSpPr>
          <p:nvPr>
            <p:ph sz="quarter" idx="14"/>
          </p:nvPr>
        </p:nvSpPr>
        <p:spPr>
          <a:xfrm>
            <a:off x="533400" y="1600200"/>
            <a:ext cx="8001000" cy="4648200"/>
          </a:xfrm>
        </p:spPr>
        <p:txBody>
          <a:bodyPr/>
          <a:lstStyle/>
          <a:p>
            <a:pPr algn="just"/>
            <a:endParaRPr lang="it-IT" sz="1600" b="1" dirty="0"/>
          </a:p>
          <a:p>
            <a:pPr algn="just"/>
            <a:endParaRPr lang="it-IT" sz="2400" b="1" dirty="0"/>
          </a:p>
          <a:p>
            <a:pPr algn="just"/>
            <a:r>
              <a:rPr lang="it-IT" sz="2400" b="1" dirty="0" smtClean="0"/>
              <a:t>Art. 73 </a:t>
            </a:r>
            <a:r>
              <a:rPr lang="it-IT" sz="2400" b="1" dirty="0" err="1" smtClean="0"/>
              <a:t>Tuir</a:t>
            </a:r>
            <a:r>
              <a:rPr lang="it-IT" sz="2400" b="1" dirty="0" smtClean="0"/>
              <a:t>, III comma</a:t>
            </a:r>
          </a:p>
          <a:p>
            <a:pPr algn="just"/>
            <a:r>
              <a:rPr lang="it-IT" sz="2400" dirty="0" smtClean="0"/>
              <a:t>«</a:t>
            </a:r>
            <a:r>
              <a:rPr lang="it-IT" sz="2400" i="1" dirty="0" smtClean="0"/>
              <a:t>Ai </a:t>
            </a:r>
            <a:r>
              <a:rPr lang="it-IT" sz="2400" i="1" dirty="0"/>
              <a:t>fini delle imposte sui redditi si considerano residenti le società e gli enti che per la maggior parte del periodo di imposta hanno la sede legale o la sede dell'amministrazione o l'oggetto principale nel territorio dello </a:t>
            </a:r>
            <a:r>
              <a:rPr lang="it-IT" sz="2400" i="1" dirty="0" smtClean="0"/>
              <a:t>Stato</a:t>
            </a:r>
            <a:r>
              <a:rPr lang="it-IT" sz="2400" dirty="0" smtClean="0"/>
              <a:t>». </a:t>
            </a:r>
            <a:endParaRPr lang="it-IT" sz="2400" dirty="0"/>
          </a:p>
          <a:p>
            <a:pPr algn="just"/>
            <a:endParaRPr lang="it-IT" sz="1600" dirty="0" smtClean="0"/>
          </a:p>
          <a:p>
            <a:pPr algn="just"/>
            <a:r>
              <a:rPr lang="it-IT" sz="1600" b="1" i="1" dirty="0" smtClean="0"/>
              <a:t>   </a:t>
            </a:r>
            <a:endParaRPr lang="it-IT" sz="1600" dirty="0" smtClean="0"/>
          </a:p>
          <a:p>
            <a:pPr algn="just"/>
            <a:endParaRPr lang="it-IT" sz="1600" dirty="0" smtClean="0"/>
          </a:p>
          <a:p>
            <a:pPr algn="just"/>
            <a:endParaRPr lang="it-IT" sz="1600" dirty="0"/>
          </a:p>
        </p:txBody>
      </p:sp>
    </p:spTree>
    <p:extLst>
      <p:ext uri="{BB962C8B-B14F-4D97-AF65-F5344CB8AC3E}">
        <p14:creationId xmlns:p14="http://schemas.microsoft.com/office/powerpoint/2010/main" val="26051333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33400" y="685800"/>
            <a:ext cx="8077200" cy="1143000"/>
          </a:xfrm>
        </p:spPr>
        <p:txBody>
          <a:bodyPr/>
          <a:lstStyle/>
          <a:p>
            <a:r>
              <a:rPr lang="it-IT" cap="all" dirty="0" err="1" smtClean="0"/>
              <a:t>Esterovestizione</a:t>
            </a:r>
            <a:r>
              <a:rPr lang="it-IT" cap="all" dirty="0" smtClean="0"/>
              <a:t> e interpello </a:t>
            </a:r>
            <a:br>
              <a:rPr lang="it-IT" cap="all" dirty="0" smtClean="0"/>
            </a:br>
            <a:r>
              <a:rPr lang="it-IT" dirty="0"/>
              <a:t>Art. 167 del TUIR e art. 11, L. 212/2000: le CFC e l’interpello</a:t>
            </a:r>
            <a:r>
              <a:rPr lang="it-IT" sz="2000" dirty="0"/>
              <a:t/>
            </a:r>
            <a:br>
              <a:rPr lang="it-IT" sz="2000" dirty="0"/>
            </a:br>
            <a:endParaRPr lang="it-IT" cap="all" dirty="0"/>
          </a:p>
        </p:txBody>
      </p:sp>
      <p:sp>
        <p:nvSpPr>
          <p:cNvPr id="1318" name="Content Placeholder 2"/>
          <p:cNvSpPr>
            <a:spLocks noGrp="1"/>
          </p:cNvSpPr>
          <p:nvPr>
            <p:ph sz="quarter" idx="15"/>
          </p:nvPr>
        </p:nvSpPr>
        <p:spPr>
          <a:xfrm>
            <a:off x="533400" y="1828800"/>
            <a:ext cx="8077200" cy="4800600"/>
          </a:xfrm>
        </p:spPr>
        <p:txBody>
          <a:bodyPr>
            <a:normAutofit fontScale="92500" lnSpcReduction="10000"/>
          </a:bodyPr>
          <a:lstStyle/>
          <a:p>
            <a:pPr algn="just"/>
            <a:r>
              <a:rPr lang="it-IT" b="1" dirty="0" smtClean="0"/>
              <a:t>Art. 167 del TUIR :</a:t>
            </a:r>
            <a:endParaRPr lang="it-IT" sz="1800" b="1" dirty="0" smtClean="0"/>
          </a:p>
          <a:p>
            <a:pPr algn="just"/>
            <a:r>
              <a:rPr lang="it-IT" sz="1800" dirty="0" smtClean="0"/>
              <a:t>«5</a:t>
            </a:r>
            <a:r>
              <a:rPr lang="it-IT" sz="1800" dirty="0"/>
              <a:t>. Le disposizioni del comma 1 non si applicano se il soggetto residente dimostra, alternativamente, che</a:t>
            </a:r>
            <a:r>
              <a:rPr lang="it-IT" sz="1800" dirty="0" smtClean="0"/>
              <a:t>:</a:t>
            </a:r>
          </a:p>
          <a:p>
            <a:pPr marL="68580" indent="-342900" algn="just">
              <a:buAutoNum type="alphaLcParenR"/>
            </a:pPr>
            <a:r>
              <a:rPr lang="it-IT" sz="1800" dirty="0" smtClean="0"/>
              <a:t>la </a:t>
            </a:r>
            <a:r>
              <a:rPr lang="it-IT" sz="1800" dirty="0"/>
              <a:t>società o altro ente non residente svolga </a:t>
            </a:r>
            <a:r>
              <a:rPr lang="it-IT" sz="1800" u="sng" dirty="0"/>
              <a:t>un'effettiva attività </a:t>
            </a:r>
            <a:r>
              <a:rPr lang="it-IT" sz="1800" dirty="0"/>
              <a:t>industriale o commerciale, come sua principale attività, </a:t>
            </a:r>
            <a:r>
              <a:rPr lang="it-IT" sz="1800" u="sng" dirty="0"/>
              <a:t>nel mercato dello stato o territorio di </a:t>
            </a:r>
            <a:r>
              <a:rPr lang="it-IT" sz="1800" u="sng" dirty="0" smtClean="0"/>
              <a:t>insediamento (prima esimente)</a:t>
            </a:r>
            <a:r>
              <a:rPr lang="it-IT" sz="1800" dirty="0" smtClean="0"/>
              <a:t>; </a:t>
            </a:r>
          </a:p>
          <a:p>
            <a:pPr marL="68580" indent="-342900" algn="just">
              <a:buAutoNum type="alphaLcParenR"/>
            </a:pPr>
            <a:r>
              <a:rPr lang="it-IT" sz="1800" dirty="0" smtClean="0"/>
              <a:t>dalle </a:t>
            </a:r>
            <a:r>
              <a:rPr lang="it-IT" sz="1800" dirty="0"/>
              <a:t>partecipazioni non consegue l’effetto di localizzare i redditi in Stati o territori diversi da quelli di cui al decreto del Ministro dell’economia e delle finanze emanato ai sensi dell’articolo 168-bis</a:t>
            </a:r>
            <a:r>
              <a:rPr lang="it-IT" sz="1800" dirty="0" smtClean="0"/>
              <a:t>.</a:t>
            </a:r>
          </a:p>
          <a:p>
            <a:pPr indent="0" algn="just"/>
            <a:r>
              <a:rPr lang="it-IT" sz="1800" dirty="0" smtClean="0"/>
              <a:t>Per </a:t>
            </a:r>
            <a:r>
              <a:rPr lang="it-IT" sz="1800" dirty="0"/>
              <a:t>i fini di cui al presente comma, </a:t>
            </a:r>
            <a:r>
              <a:rPr lang="it-IT" sz="1800" u="sng" dirty="0"/>
              <a:t>il contribuente deve interpellare preventivamente l'amministrazione finanziaria, </a:t>
            </a:r>
            <a:r>
              <a:rPr lang="it-IT" sz="1800" b="1" u="sng" dirty="0"/>
              <a:t>ai sensi </a:t>
            </a:r>
            <a:r>
              <a:rPr lang="it-IT" sz="1800" b="1" u="sng" dirty="0" smtClean="0"/>
              <a:t>dell’articolo 11 </a:t>
            </a:r>
            <a:r>
              <a:rPr lang="it-IT" sz="1800" b="1" u="sng" dirty="0"/>
              <a:t>della legge 27 luglio 2000, n. 212</a:t>
            </a:r>
            <a:r>
              <a:rPr lang="it-IT" sz="1800" dirty="0"/>
              <a:t>, recante lo statuto dei diritti del </a:t>
            </a:r>
            <a:r>
              <a:rPr lang="it-IT" sz="1800" dirty="0" smtClean="0"/>
              <a:t>contribuente».</a:t>
            </a:r>
          </a:p>
          <a:p>
            <a:pPr indent="0" algn="just"/>
            <a:r>
              <a:rPr lang="it-IT" sz="1800" b="1" dirty="0" smtClean="0"/>
              <a:t>L’INTERPELLO ORDINARIO DIVENTA «DISAPPLICATIVO»             </a:t>
            </a:r>
          </a:p>
          <a:p>
            <a:pPr indent="0" algn="just"/>
            <a:endParaRPr lang="it-IT" sz="1800" b="1" dirty="0"/>
          </a:p>
          <a:p>
            <a:pPr indent="0" algn="just"/>
            <a:r>
              <a:rPr lang="it-IT" sz="1800" b="1" dirty="0" smtClean="0"/>
              <a:t>	NON È SEMPRE INTERPRETATIVO</a:t>
            </a:r>
          </a:p>
          <a:p>
            <a:pPr indent="0" algn="just"/>
            <a:endParaRPr lang="it-IT" sz="1800" dirty="0" smtClean="0"/>
          </a:p>
          <a:p>
            <a:pPr indent="0" algn="just"/>
            <a:endParaRPr lang="it-IT" sz="1600" b="1" dirty="0" smtClean="0"/>
          </a:p>
        </p:txBody>
      </p:sp>
      <p:sp>
        <p:nvSpPr>
          <p:cNvPr id="5" name="Slide Number Placeholder 4"/>
          <p:cNvSpPr>
            <a:spLocks noGrp="1"/>
          </p:cNvSpPr>
          <p:nvPr>
            <p:ph type="sldNum" sz="quarter" idx="4"/>
          </p:nvPr>
        </p:nvSpPr>
        <p:spPr/>
        <p:txBody>
          <a:bodyPr/>
          <a:lstStyle/>
          <a:p>
            <a:fld id="{9EBD5762-3BDC-484D-9503-7EA6D5A9A8CE}" type="slidenum">
              <a:rPr lang="it-IT" smtClean="0"/>
              <a:pPr/>
              <a:t>40</a:t>
            </a:fld>
            <a:endParaRPr lang="it-IT"/>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3682998" y="5491021"/>
            <a:ext cx="695325" cy="280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77778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33400" y="685800"/>
            <a:ext cx="8077200" cy="685800"/>
          </a:xfrm>
        </p:spPr>
        <p:txBody>
          <a:bodyPr/>
          <a:lstStyle/>
          <a:p>
            <a:r>
              <a:rPr lang="it-IT" cap="all" dirty="0" err="1" smtClean="0"/>
              <a:t>Esterovestizione</a:t>
            </a:r>
            <a:r>
              <a:rPr lang="it-IT" cap="all" dirty="0" smtClean="0"/>
              <a:t> e interpello </a:t>
            </a:r>
            <a:endParaRPr lang="it-IT" cap="all" dirty="0"/>
          </a:p>
        </p:txBody>
      </p:sp>
      <p:sp>
        <p:nvSpPr>
          <p:cNvPr id="1318" name="Content Placeholder 2"/>
          <p:cNvSpPr>
            <a:spLocks noGrp="1"/>
          </p:cNvSpPr>
          <p:nvPr>
            <p:ph sz="quarter" idx="15"/>
          </p:nvPr>
        </p:nvSpPr>
        <p:spPr>
          <a:xfrm>
            <a:off x="533400" y="1524000"/>
            <a:ext cx="8077200" cy="5105400"/>
          </a:xfrm>
        </p:spPr>
        <p:txBody>
          <a:bodyPr/>
          <a:lstStyle/>
          <a:p>
            <a:pPr algn="just"/>
            <a:r>
              <a:rPr lang="it-IT" b="1" dirty="0" smtClean="0"/>
              <a:t>Art. 167 del TUIR e art. 11, L. 212/2000: le CFC e l’interpello</a:t>
            </a:r>
          </a:p>
          <a:p>
            <a:pPr algn="just"/>
            <a:r>
              <a:rPr lang="it-IT" b="1" dirty="0" smtClean="0"/>
              <a:t>Circ</a:t>
            </a:r>
            <a:r>
              <a:rPr lang="it-IT" b="1" dirty="0"/>
              <a:t>. n. 51/E del 6 ottobre 2010 Agenzia delle entrate – Dir. normativa </a:t>
            </a:r>
            <a:r>
              <a:rPr lang="it-IT" b="1" dirty="0" err="1"/>
              <a:t>Ires</a:t>
            </a:r>
            <a:r>
              <a:rPr lang="it-IT" b="1" dirty="0"/>
              <a:t> - Disciplina relativa alle </a:t>
            </a:r>
            <a:r>
              <a:rPr lang="it-IT" b="1" dirty="0" err="1"/>
              <a:t>controlled</a:t>
            </a:r>
            <a:r>
              <a:rPr lang="it-IT" b="1" dirty="0"/>
              <a:t> </a:t>
            </a:r>
            <a:r>
              <a:rPr lang="it-IT" b="1" dirty="0" err="1"/>
              <a:t>foreign</a:t>
            </a:r>
            <a:r>
              <a:rPr lang="it-IT" b="1" dirty="0"/>
              <a:t> companies (CFC) - Dividendi provenienti e costi sostenuti con Stati o territori a fiscalità privilegiata – Chiarimenti – </a:t>
            </a:r>
            <a:r>
              <a:rPr lang="it-IT" b="1" dirty="0" smtClean="0"/>
              <a:t>Art. 167, </a:t>
            </a:r>
            <a:r>
              <a:rPr lang="it-IT" b="1" dirty="0"/>
              <a:t>D.P.R. 22 dicembre 1986, n. 917</a:t>
            </a:r>
            <a:endParaRPr lang="it-IT" b="1" dirty="0" smtClean="0"/>
          </a:p>
          <a:p>
            <a:pPr algn="just"/>
            <a:endParaRPr lang="it-IT" sz="1800" dirty="0" smtClean="0"/>
          </a:p>
          <a:p>
            <a:pPr algn="just"/>
            <a:r>
              <a:rPr lang="it-IT" sz="1800" dirty="0" smtClean="0"/>
              <a:t>«…</a:t>
            </a:r>
            <a:r>
              <a:rPr lang="it-IT" sz="1800" i="1" dirty="0" smtClean="0"/>
              <a:t>per </a:t>
            </a:r>
            <a:r>
              <a:rPr lang="it-IT" sz="1800" i="1" dirty="0"/>
              <a:t>la dimostrazione della prima esimente il socio residente nel territorio dello Stato </a:t>
            </a:r>
            <a:r>
              <a:rPr lang="it-IT" sz="1800" i="1" u="sng" dirty="0"/>
              <a:t>deve provare il radicamento</a:t>
            </a:r>
            <a:r>
              <a:rPr lang="it-IT" sz="1800" i="1" dirty="0"/>
              <a:t> della propria partecipata nel Paese o territorio estero di insediamento, oltre ovviamente alla </a:t>
            </a:r>
            <a:r>
              <a:rPr lang="it-IT" sz="1800" i="1" u="sng" dirty="0"/>
              <a:t>disponibilità in loco da parte della stessa di una struttura organizzativa</a:t>
            </a:r>
            <a:r>
              <a:rPr lang="it-IT" sz="1800" i="1" dirty="0"/>
              <a:t> idonea allo svolgimento dell’attività </a:t>
            </a:r>
            <a:r>
              <a:rPr lang="it-IT" sz="1800" i="1" dirty="0" smtClean="0"/>
              <a:t>commerciale </a:t>
            </a:r>
            <a:r>
              <a:rPr lang="it-IT" sz="1800" i="1" dirty="0"/>
              <a:t>dichiarata, </a:t>
            </a:r>
            <a:r>
              <a:rPr lang="it-IT" sz="1800" i="1" u="sng" dirty="0"/>
              <a:t>dotata peraltro di autonomia gestionale</a:t>
            </a:r>
            <a:r>
              <a:rPr lang="it-IT" sz="1800" dirty="0" smtClean="0"/>
              <a:t>.»</a:t>
            </a:r>
          </a:p>
          <a:p>
            <a:pPr algn="just"/>
            <a:endParaRPr lang="it-IT" sz="1800" i="1" dirty="0" smtClean="0"/>
          </a:p>
        </p:txBody>
      </p:sp>
      <p:sp>
        <p:nvSpPr>
          <p:cNvPr id="5" name="Slide Number Placeholder 4"/>
          <p:cNvSpPr>
            <a:spLocks noGrp="1"/>
          </p:cNvSpPr>
          <p:nvPr>
            <p:ph type="sldNum" sz="quarter" idx="4"/>
          </p:nvPr>
        </p:nvSpPr>
        <p:spPr/>
        <p:txBody>
          <a:bodyPr/>
          <a:lstStyle/>
          <a:p>
            <a:fld id="{9EBD5762-3BDC-484D-9503-7EA6D5A9A8CE}" type="slidenum">
              <a:rPr lang="it-IT" smtClean="0"/>
              <a:pPr/>
              <a:t>41</a:t>
            </a:fld>
            <a:endParaRPr lang="it-IT"/>
          </a:p>
        </p:txBody>
      </p:sp>
    </p:spTree>
    <p:extLst>
      <p:ext uri="{BB962C8B-B14F-4D97-AF65-F5344CB8AC3E}">
        <p14:creationId xmlns:p14="http://schemas.microsoft.com/office/powerpoint/2010/main" val="646014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33400" y="685800"/>
            <a:ext cx="8077200" cy="609600"/>
          </a:xfrm>
        </p:spPr>
        <p:txBody>
          <a:bodyPr/>
          <a:lstStyle/>
          <a:p>
            <a:r>
              <a:rPr lang="it-IT" cap="all" dirty="0" err="1" smtClean="0"/>
              <a:t>Esterovestizione</a:t>
            </a:r>
            <a:r>
              <a:rPr lang="it-IT" cap="all" dirty="0" smtClean="0"/>
              <a:t> e interpello </a:t>
            </a:r>
            <a:endParaRPr lang="it-IT" cap="all" dirty="0"/>
          </a:p>
        </p:txBody>
      </p:sp>
      <p:sp>
        <p:nvSpPr>
          <p:cNvPr id="1318" name="Content Placeholder 2"/>
          <p:cNvSpPr>
            <a:spLocks noGrp="1"/>
          </p:cNvSpPr>
          <p:nvPr>
            <p:ph sz="quarter" idx="15"/>
          </p:nvPr>
        </p:nvSpPr>
        <p:spPr>
          <a:xfrm>
            <a:off x="533400" y="1524000"/>
            <a:ext cx="8077200" cy="5105400"/>
          </a:xfrm>
        </p:spPr>
        <p:txBody>
          <a:bodyPr>
            <a:normAutofit/>
          </a:bodyPr>
          <a:lstStyle/>
          <a:p>
            <a:pPr algn="just"/>
            <a:r>
              <a:rPr lang="it-IT" b="1" dirty="0" smtClean="0"/>
              <a:t>Art. 167 del TUIR e art. 11, L. 212/2000: le CFC e l’interpello</a:t>
            </a:r>
          </a:p>
          <a:p>
            <a:pPr algn="just"/>
            <a:endParaRPr lang="it-IT" sz="1800" dirty="0" smtClean="0">
              <a:solidFill>
                <a:srgbClr val="FF0000"/>
              </a:solidFill>
            </a:endParaRPr>
          </a:p>
          <a:p>
            <a:pPr algn="just"/>
            <a:r>
              <a:rPr lang="it-IT" sz="1800" dirty="0" smtClean="0"/>
              <a:t>Pur se nel caso delle CFC dev’essere dimostrato </a:t>
            </a:r>
            <a:r>
              <a:rPr lang="it-IT" sz="2400" dirty="0" smtClean="0"/>
              <a:t>anche </a:t>
            </a:r>
            <a:r>
              <a:rPr lang="it-IT" sz="1800" dirty="0" smtClean="0"/>
              <a:t>che vi sono valide ragioni economiche ed imprenditoriali (avulse dal risparmio fiscale) che hanno suggerito la localizzazione all’estero dell’attività d’impresa è indubbio che</a:t>
            </a:r>
          </a:p>
          <a:p>
            <a:pPr algn="just"/>
            <a:r>
              <a:rPr lang="it-IT" sz="2400" dirty="0" smtClean="0"/>
              <a:t>esistono forti analogie fra le due discipline dal punto di vista delle prove esimenti</a:t>
            </a:r>
          </a:p>
          <a:p>
            <a:pPr algn="just"/>
            <a:endParaRPr lang="it-IT" sz="2400" dirty="0" smtClean="0"/>
          </a:p>
          <a:p>
            <a:pPr algn="just"/>
            <a:endParaRPr lang="it-IT" sz="1800" dirty="0"/>
          </a:p>
          <a:p>
            <a:pPr algn="just"/>
            <a:r>
              <a:rPr lang="it-IT" sz="1800" dirty="0" smtClean="0"/>
              <a:t>anche la seconda motivazione a supporto della risposta dell’Agenzia delle Entrate all’interpello non pare condivisibile (segue…)</a:t>
            </a:r>
            <a:endParaRPr lang="it-IT" sz="1800" i="1" dirty="0" smtClean="0"/>
          </a:p>
        </p:txBody>
      </p:sp>
      <p:sp>
        <p:nvSpPr>
          <p:cNvPr id="5" name="Slide Number Placeholder 4"/>
          <p:cNvSpPr>
            <a:spLocks noGrp="1"/>
          </p:cNvSpPr>
          <p:nvPr>
            <p:ph type="sldNum" sz="quarter" idx="4"/>
          </p:nvPr>
        </p:nvSpPr>
        <p:spPr/>
        <p:txBody>
          <a:bodyPr/>
          <a:lstStyle/>
          <a:p>
            <a:fld id="{9EBD5762-3BDC-484D-9503-7EA6D5A9A8CE}" type="slidenum">
              <a:rPr lang="it-IT" smtClean="0"/>
              <a:pPr/>
              <a:t>42</a:t>
            </a:fld>
            <a:endParaRPr lang="it-IT"/>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199" y="4343400"/>
            <a:ext cx="695325" cy="250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37458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33400" y="685800"/>
            <a:ext cx="8077200" cy="609600"/>
          </a:xfrm>
        </p:spPr>
        <p:txBody>
          <a:bodyPr/>
          <a:lstStyle/>
          <a:p>
            <a:r>
              <a:rPr lang="it-IT" cap="all" dirty="0" err="1" smtClean="0"/>
              <a:t>Esterovestizione</a:t>
            </a:r>
            <a:r>
              <a:rPr lang="it-IT" cap="all" dirty="0" smtClean="0"/>
              <a:t> e interpello </a:t>
            </a:r>
            <a:endParaRPr lang="it-IT" cap="all" dirty="0"/>
          </a:p>
        </p:txBody>
      </p:sp>
      <p:sp>
        <p:nvSpPr>
          <p:cNvPr id="1318" name="Content Placeholder 2"/>
          <p:cNvSpPr>
            <a:spLocks noGrp="1"/>
          </p:cNvSpPr>
          <p:nvPr>
            <p:ph sz="quarter" idx="15"/>
          </p:nvPr>
        </p:nvSpPr>
        <p:spPr>
          <a:xfrm>
            <a:off x="457200" y="1524000"/>
            <a:ext cx="8077200" cy="5105400"/>
          </a:xfrm>
        </p:spPr>
        <p:txBody>
          <a:bodyPr>
            <a:normAutofit lnSpcReduction="10000"/>
          </a:bodyPr>
          <a:lstStyle/>
          <a:p>
            <a:pPr algn="just"/>
            <a:r>
              <a:rPr lang="it-IT" b="1" dirty="0" smtClean="0"/>
              <a:t>Art. 167 del TUIR e art. 11, L. 212/2000: le CFC e l’interpello</a:t>
            </a:r>
          </a:p>
          <a:p>
            <a:pPr algn="just"/>
            <a:endParaRPr lang="it-IT" sz="1800" dirty="0" smtClean="0">
              <a:solidFill>
                <a:srgbClr val="FF0000"/>
              </a:solidFill>
            </a:endParaRPr>
          </a:p>
          <a:p>
            <a:pPr algn="just"/>
            <a:r>
              <a:rPr lang="it-IT" sz="1800" dirty="0" smtClean="0"/>
              <a:t>…tanto più se si considera che a detta della medesima Agenzia delle Entrate nella nota cit. </a:t>
            </a:r>
            <a:r>
              <a:rPr lang="it-IT" sz="1800" i="1" dirty="0" smtClean="0"/>
              <a:t>«ai fini della prova contraria prevista dai commi 5 bis, ter e quater in esame, in definitiva, la documentazione da presentare è quella ordinariamente richiesta per la verifica della residenza; si tratta, comunque, di </a:t>
            </a:r>
            <a:r>
              <a:rPr lang="it-IT" sz="1800" i="1" u="sng" dirty="0" smtClean="0"/>
              <a:t>documentazione normalmente detenuta dall’impresa (</a:t>
            </a:r>
            <a:r>
              <a:rPr lang="it-IT" sz="1800" b="1" i="1" u="sng" dirty="0" smtClean="0"/>
              <a:t>e quindi non difficilmente riproducibile in sede di interpello</a:t>
            </a:r>
            <a:r>
              <a:rPr lang="it-IT" sz="1800" i="1" u="sng" dirty="0" smtClean="0"/>
              <a:t> </a:t>
            </a:r>
            <a:r>
              <a:rPr lang="it-IT" sz="1800" i="1" u="sng" dirty="0" err="1" smtClean="0"/>
              <a:t>n.d.r.</a:t>
            </a:r>
            <a:r>
              <a:rPr lang="it-IT" sz="1800" i="1" u="sng" dirty="0" smtClean="0"/>
              <a:t>) </a:t>
            </a:r>
            <a:r>
              <a:rPr lang="it-IT" sz="1800" i="1" dirty="0" smtClean="0"/>
              <a:t>per fini diversi da quelli esclusivamente tributari… (si pensi ad esempio ai verbali dei consigli di amministrazione, e così via)»…</a:t>
            </a:r>
          </a:p>
          <a:p>
            <a:pPr algn="just"/>
            <a:r>
              <a:rPr lang="it-IT" sz="1800" i="1" dirty="0" smtClean="0"/>
              <a:t>e ancora….</a:t>
            </a:r>
          </a:p>
          <a:p>
            <a:pPr algn="just"/>
            <a:r>
              <a:rPr lang="it-IT" sz="1800" i="1" dirty="0" smtClean="0"/>
              <a:t>«</a:t>
            </a:r>
            <a:r>
              <a:rPr lang="it-IT" sz="1800" i="1" u="sng" dirty="0" smtClean="0"/>
              <a:t>Non sembra, pertanto, fondato il rilievo dei servizi comunitari per cui la dimostrazione della prova contraria sarebbe eccessivamente difficoltosa </a:t>
            </a:r>
            <a:r>
              <a:rPr lang="it-IT" sz="1800" i="1" dirty="0" smtClean="0"/>
              <a:t>per il contribuente; al contrario, </a:t>
            </a:r>
            <a:r>
              <a:rPr lang="it-IT" sz="1800" i="1" u="sng" dirty="0" smtClean="0"/>
              <a:t>in presenza di documentazione formalmente idonea</a:t>
            </a:r>
            <a:r>
              <a:rPr lang="it-IT" sz="1800" i="1" dirty="0" smtClean="0"/>
              <a:t> a dimostrare la localizzazione della sede dell’amministrazione all’estero, l’onere di contestare la validità delle prove fornite dal contribuente viene ribaltato in capo all’amministrazione finanziaria». (Cfr. Nota cit.)</a:t>
            </a:r>
          </a:p>
        </p:txBody>
      </p:sp>
      <p:sp>
        <p:nvSpPr>
          <p:cNvPr id="5" name="Slide Number Placeholder 4"/>
          <p:cNvSpPr>
            <a:spLocks noGrp="1"/>
          </p:cNvSpPr>
          <p:nvPr>
            <p:ph type="sldNum" sz="quarter" idx="4"/>
          </p:nvPr>
        </p:nvSpPr>
        <p:spPr/>
        <p:txBody>
          <a:bodyPr/>
          <a:lstStyle/>
          <a:p>
            <a:fld id="{9EBD5762-3BDC-484D-9503-7EA6D5A9A8CE}" type="slidenum">
              <a:rPr lang="it-IT" smtClean="0"/>
              <a:pPr/>
              <a:t>43</a:t>
            </a:fld>
            <a:endParaRPr lang="it-IT"/>
          </a:p>
        </p:txBody>
      </p:sp>
    </p:spTree>
    <p:extLst>
      <p:ext uri="{BB962C8B-B14F-4D97-AF65-F5344CB8AC3E}">
        <p14:creationId xmlns:p14="http://schemas.microsoft.com/office/powerpoint/2010/main" val="568003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33400" y="685800"/>
            <a:ext cx="8077200" cy="609600"/>
          </a:xfrm>
        </p:spPr>
        <p:txBody>
          <a:bodyPr/>
          <a:lstStyle/>
          <a:p>
            <a:r>
              <a:rPr lang="it-IT" cap="all" dirty="0" err="1" smtClean="0"/>
              <a:t>Esterovestizione</a:t>
            </a:r>
            <a:r>
              <a:rPr lang="it-IT" cap="all" dirty="0" smtClean="0"/>
              <a:t> e interpello </a:t>
            </a:r>
            <a:endParaRPr lang="it-IT" cap="all" dirty="0"/>
          </a:p>
        </p:txBody>
      </p:sp>
      <p:sp>
        <p:nvSpPr>
          <p:cNvPr id="1318" name="Content Placeholder 2"/>
          <p:cNvSpPr>
            <a:spLocks noGrp="1"/>
          </p:cNvSpPr>
          <p:nvPr>
            <p:ph sz="quarter" idx="15"/>
          </p:nvPr>
        </p:nvSpPr>
        <p:spPr>
          <a:xfrm>
            <a:off x="533400" y="1524000"/>
            <a:ext cx="8077200" cy="5105400"/>
          </a:xfrm>
        </p:spPr>
        <p:txBody>
          <a:bodyPr/>
          <a:lstStyle/>
          <a:p>
            <a:pPr algn="just"/>
            <a:endParaRPr lang="it-IT" sz="1800" b="1" dirty="0"/>
          </a:p>
          <a:p>
            <a:pPr algn="just"/>
            <a:r>
              <a:rPr lang="it-IT" sz="1800" b="1" dirty="0" smtClean="0"/>
              <a:t>INTERPELLO DISAPPLICATIVO ART. 37 – </a:t>
            </a:r>
            <a:r>
              <a:rPr lang="it-IT" sz="1800" b="1" i="1" dirty="0" smtClean="0"/>
              <a:t>BIS,</a:t>
            </a:r>
            <a:r>
              <a:rPr lang="it-IT" sz="1800" b="1" dirty="0" smtClean="0"/>
              <a:t> VIII COMMA, DPR 600/’73:</a:t>
            </a:r>
          </a:p>
          <a:p>
            <a:pPr algn="just"/>
            <a:r>
              <a:rPr lang="it-IT" sz="1800" dirty="0" smtClean="0"/>
              <a:t>«</a:t>
            </a:r>
            <a:r>
              <a:rPr lang="it-IT" i="1" dirty="0"/>
              <a:t>Le norme tributarie che, allo scopo di contrastare comportamenti elusivi, limitano deduzioni, detrazioni, crediti d'imposta o </a:t>
            </a:r>
            <a:r>
              <a:rPr lang="it-IT" i="1" u="sng" dirty="0"/>
              <a:t>altre posizioni soggettive altrimenti ammesse dall'ordinamento tributario</a:t>
            </a:r>
            <a:r>
              <a:rPr lang="it-IT" i="1" dirty="0"/>
              <a:t>, possono essere disapplicate qualora il contribuente dimostri che nella particolare fattispecie </a:t>
            </a:r>
            <a:r>
              <a:rPr lang="it-IT" i="1" u="sng" dirty="0"/>
              <a:t>tali effetti elusivi non potevano verificarsi</a:t>
            </a:r>
            <a:r>
              <a:rPr lang="it-IT" i="1" dirty="0"/>
              <a:t>. A tal fine il contribuente deve presentare istanza al direttore regionale delle entrate competente per territorio, descrivendo compiutamente l'operazione e indicando le disposizioni normative di cui chiede la disapplicazione</a:t>
            </a:r>
            <a:r>
              <a:rPr lang="it-IT" i="1" dirty="0" smtClean="0"/>
              <a:t>.»</a:t>
            </a:r>
          </a:p>
          <a:p>
            <a:pPr algn="just"/>
            <a:endParaRPr lang="it-IT" sz="1800" dirty="0"/>
          </a:p>
          <a:p>
            <a:pPr algn="just"/>
            <a:endParaRPr lang="it-IT" sz="1800" dirty="0" smtClean="0"/>
          </a:p>
        </p:txBody>
      </p:sp>
      <p:sp>
        <p:nvSpPr>
          <p:cNvPr id="5" name="Slide Number Placeholder 4"/>
          <p:cNvSpPr>
            <a:spLocks noGrp="1"/>
          </p:cNvSpPr>
          <p:nvPr>
            <p:ph type="sldNum" sz="quarter" idx="4"/>
          </p:nvPr>
        </p:nvSpPr>
        <p:spPr/>
        <p:txBody>
          <a:bodyPr/>
          <a:lstStyle/>
          <a:p>
            <a:fld id="{9EBD5762-3BDC-484D-9503-7EA6D5A9A8CE}" type="slidenum">
              <a:rPr lang="it-IT" smtClean="0"/>
              <a:pPr/>
              <a:t>44</a:t>
            </a:fld>
            <a:endParaRPr lang="it-IT"/>
          </a:p>
        </p:txBody>
      </p:sp>
    </p:spTree>
    <p:extLst>
      <p:ext uri="{BB962C8B-B14F-4D97-AF65-F5344CB8AC3E}">
        <p14:creationId xmlns:p14="http://schemas.microsoft.com/office/powerpoint/2010/main" val="271499030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33400" y="685800"/>
            <a:ext cx="8077200" cy="609600"/>
          </a:xfrm>
        </p:spPr>
        <p:txBody>
          <a:bodyPr/>
          <a:lstStyle/>
          <a:p>
            <a:r>
              <a:rPr lang="it-IT" cap="all" dirty="0" err="1" smtClean="0"/>
              <a:t>Esterovestizione</a:t>
            </a:r>
            <a:r>
              <a:rPr lang="it-IT" cap="all" dirty="0" smtClean="0"/>
              <a:t> e interpello </a:t>
            </a:r>
            <a:endParaRPr lang="it-IT" cap="all" dirty="0"/>
          </a:p>
        </p:txBody>
      </p:sp>
      <p:sp>
        <p:nvSpPr>
          <p:cNvPr id="1318" name="Content Placeholder 2"/>
          <p:cNvSpPr>
            <a:spLocks noGrp="1"/>
          </p:cNvSpPr>
          <p:nvPr>
            <p:ph sz="quarter" idx="15"/>
          </p:nvPr>
        </p:nvSpPr>
        <p:spPr>
          <a:xfrm>
            <a:off x="533400" y="1524000"/>
            <a:ext cx="8077200" cy="5105400"/>
          </a:xfrm>
        </p:spPr>
        <p:txBody>
          <a:bodyPr>
            <a:normAutofit fontScale="85000" lnSpcReduction="20000"/>
          </a:bodyPr>
          <a:lstStyle/>
          <a:p>
            <a:pPr algn="just"/>
            <a:endParaRPr lang="it-IT" sz="1800" b="1" dirty="0"/>
          </a:p>
          <a:p>
            <a:pPr algn="just"/>
            <a:r>
              <a:rPr lang="it-IT" sz="1800" b="1" dirty="0" smtClean="0"/>
              <a:t>INTERPELLO DISAPPLICATIVO ART. 37 – </a:t>
            </a:r>
            <a:r>
              <a:rPr lang="it-IT" sz="1800" b="1" i="1" dirty="0" smtClean="0"/>
              <a:t>BIS,</a:t>
            </a:r>
            <a:r>
              <a:rPr lang="it-IT" sz="1800" b="1" dirty="0" smtClean="0"/>
              <a:t> VIII COMMA</a:t>
            </a:r>
          </a:p>
          <a:p>
            <a:pPr algn="just"/>
            <a:r>
              <a:rPr lang="it-IT" sz="1800" b="1" dirty="0" smtClean="0"/>
              <a:t>Nota e Risoluzione Agenzia delle Entrate </a:t>
            </a:r>
            <a:r>
              <a:rPr lang="it-IT" sz="1800" b="1" dirty="0" err="1" smtClean="0"/>
              <a:t>citt</a:t>
            </a:r>
            <a:r>
              <a:rPr lang="it-IT" sz="1800" b="1" dirty="0" smtClean="0"/>
              <a:t>.:</a:t>
            </a:r>
          </a:p>
          <a:p>
            <a:pPr algn="just"/>
            <a:r>
              <a:rPr lang="it-IT" sz="1800" dirty="0" smtClean="0"/>
              <a:t>«</a:t>
            </a:r>
            <a:r>
              <a:rPr lang="it-IT" i="1" dirty="0" smtClean="0"/>
              <a:t>E’ circoscritto a singole disposizioni che limitano «deduzioni, detrazioni, crediti di imposta o </a:t>
            </a:r>
            <a:r>
              <a:rPr lang="it-IT" i="1" u="sng" dirty="0" smtClean="0"/>
              <a:t>altre posizioni soggettive altrimenti ammesse dall’ordinamento tributario</a:t>
            </a:r>
            <a:r>
              <a:rPr lang="it-IT" i="1" dirty="0" smtClean="0"/>
              <a:t>» con esclusione dunque di un giudizio sulla complessiva relazione tra il contribuente e l’ordinamento tributario italiano» «al fine di individuare l’effettivo collegamento dell’ente con un dato territorio</a:t>
            </a:r>
            <a:r>
              <a:rPr lang="it-IT" dirty="0" smtClean="0"/>
              <a:t>»</a:t>
            </a:r>
          </a:p>
          <a:p>
            <a:pPr algn="just"/>
            <a:r>
              <a:rPr lang="it-IT" sz="1800" b="1" dirty="0" smtClean="0"/>
              <a:t>Cassazione, Sez. VI-T, </a:t>
            </a:r>
            <a:r>
              <a:rPr lang="it-IT" sz="1800" b="1" dirty="0" err="1" smtClean="0"/>
              <a:t>Sent</a:t>
            </a:r>
            <a:r>
              <a:rPr lang="it-IT" sz="1800" b="1" dirty="0" smtClean="0"/>
              <a:t>. 15 luglio 2014, n. 16183</a:t>
            </a:r>
            <a:r>
              <a:rPr lang="it-IT" sz="1800" dirty="0" smtClean="0"/>
              <a:t>:</a:t>
            </a:r>
          </a:p>
          <a:p>
            <a:pPr algn="just"/>
            <a:r>
              <a:rPr lang="it-IT" dirty="0" smtClean="0"/>
              <a:t> «</a:t>
            </a:r>
            <a:r>
              <a:rPr lang="it-IT" i="1" dirty="0" smtClean="0"/>
              <a:t>È una facoltà che consente di conseguire una certezza nei rapporti con l’Amministrazione… L’utilizzo di tale strumento non costituisce una via obbligata per il superamento della presunzione posta a carico del contribuente stesso dalle disposizioni anti-elusive… al contribuente è sempre consentito fornire in giudizio la prova delle condizioni che consentono di superare la presunzione posta dalla legge a suo danno</a:t>
            </a:r>
            <a:r>
              <a:rPr lang="it-IT" dirty="0" smtClean="0"/>
              <a:t>»</a:t>
            </a:r>
          </a:p>
          <a:p>
            <a:pPr algn="just"/>
            <a:r>
              <a:rPr lang="it-IT" dirty="0"/>
              <a:t>c</a:t>
            </a:r>
            <a:r>
              <a:rPr lang="it-IT" dirty="0" smtClean="0"/>
              <a:t>ome pure all’Agenzia delle Entrate è ammesso di superare la propria posizione espressa nella risposta all’interpello nel caso vi siano elementi ulteriori o differenti di prova. </a:t>
            </a:r>
            <a:r>
              <a:rPr lang="it-IT" u="sng" dirty="0" smtClean="0"/>
              <a:t>L’Agenzia, infatti, si esprime solo su quanto è dimostrato in sede di interpello, non è necessario che esprima un giudizio sulla complessiva situazione di fatto.</a:t>
            </a:r>
            <a:endParaRPr lang="it-IT" u="sng" dirty="0"/>
          </a:p>
          <a:p>
            <a:pPr algn="just"/>
            <a:endParaRPr lang="it-IT" dirty="0" smtClean="0"/>
          </a:p>
          <a:p>
            <a:pPr algn="just"/>
            <a:endParaRPr lang="it-IT" sz="1800" dirty="0"/>
          </a:p>
          <a:p>
            <a:pPr algn="just"/>
            <a:endParaRPr lang="it-IT" sz="1800" dirty="0" smtClean="0"/>
          </a:p>
        </p:txBody>
      </p:sp>
      <p:sp>
        <p:nvSpPr>
          <p:cNvPr id="5" name="Slide Number Placeholder 4"/>
          <p:cNvSpPr>
            <a:spLocks noGrp="1"/>
          </p:cNvSpPr>
          <p:nvPr>
            <p:ph type="sldNum" sz="quarter" idx="4"/>
          </p:nvPr>
        </p:nvSpPr>
        <p:spPr/>
        <p:txBody>
          <a:bodyPr/>
          <a:lstStyle/>
          <a:p>
            <a:fld id="{9EBD5762-3BDC-484D-9503-7EA6D5A9A8CE}" type="slidenum">
              <a:rPr lang="it-IT" smtClean="0"/>
              <a:pPr/>
              <a:t>45</a:t>
            </a:fld>
            <a:endParaRPr lang="it-IT"/>
          </a:p>
        </p:txBody>
      </p:sp>
    </p:spTree>
    <p:extLst>
      <p:ext uri="{BB962C8B-B14F-4D97-AF65-F5344CB8AC3E}">
        <p14:creationId xmlns:p14="http://schemas.microsoft.com/office/powerpoint/2010/main" val="3692645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33400" y="685800"/>
            <a:ext cx="8077200" cy="609600"/>
          </a:xfrm>
        </p:spPr>
        <p:txBody>
          <a:bodyPr/>
          <a:lstStyle/>
          <a:p>
            <a:r>
              <a:rPr lang="it-IT" cap="all" dirty="0" err="1" smtClean="0"/>
              <a:t>Esterovestizione</a:t>
            </a:r>
            <a:r>
              <a:rPr lang="it-IT" cap="all" dirty="0" smtClean="0"/>
              <a:t> e interpello </a:t>
            </a:r>
            <a:endParaRPr lang="it-IT" cap="all" dirty="0"/>
          </a:p>
        </p:txBody>
      </p:sp>
      <p:sp>
        <p:nvSpPr>
          <p:cNvPr id="1318" name="Content Placeholder 2"/>
          <p:cNvSpPr>
            <a:spLocks noGrp="1"/>
          </p:cNvSpPr>
          <p:nvPr>
            <p:ph sz="quarter" idx="15"/>
          </p:nvPr>
        </p:nvSpPr>
        <p:spPr>
          <a:xfrm>
            <a:off x="533400" y="1524000"/>
            <a:ext cx="8077200" cy="5105400"/>
          </a:xfrm>
        </p:spPr>
        <p:txBody>
          <a:bodyPr>
            <a:normAutofit fontScale="92500" lnSpcReduction="20000"/>
          </a:bodyPr>
          <a:lstStyle/>
          <a:p>
            <a:pPr algn="just"/>
            <a:r>
              <a:rPr lang="it-IT" sz="1800" b="1" dirty="0" smtClean="0"/>
              <a:t>INTERPELLO ANTIELUSIVO ART. 21, L. 413/91</a:t>
            </a:r>
          </a:p>
          <a:p>
            <a:pPr algn="just"/>
            <a:r>
              <a:rPr lang="it-IT" sz="1800" b="1" dirty="0" smtClean="0"/>
              <a:t>Nota e Risoluzione Agenzia delle Entrate </a:t>
            </a:r>
            <a:r>
              <a:rPr lang="it-IT" sz="1800" b="1" dirty="0" err="1" smtClean="0"/>
              <a:t>citt</a:t>
            </a:r>
            <a:r>
              <a:rPr lang="it-IT" sz="1800" b="1" dirty="0" smtClean="0"/>
              <a:t>.:</a:t>
            </a:r>
          </a:p>
          <a:p>
            <a:pPr algn="just"/>
            <a:r>
              <a:rPr lang="it-IT" sz="1800" dirty="0" smtClean="0"/>
              <a:t>«</a:t>
            </a:r>
            <a:r>
              <a:rPr lang="it-IT" dirty="0"/>
              <a:t>1. </a:t>
            </a:r>
            <a:r>
              <a:rPr lang="it-IT" i="1" dirty="0"/>
              <a:t>Sono inopponibili all'amministrazione finanziaria gli atti, i fatti e i negozi, anche collegati tra loro, privi di valide ragioni economiche, diretti ad aggirare obblighi o divieti previsti dall'ordinamento tributario e ad ottenere riduzioni di imposte o rimborsi, altrimenti indebiti. </a:t>
            </a:r>
          </a:p>
          <a:p>
            <a:pPr algn="just"/>
            <a:r>
              <a:rPr lang="it-IT" dirty="0"/>
              <a:t>2. </a:t>
            </a:r>
            <a:r>
              <a:rPr lang="it-IT" i="1" dirty="0"/>
              <a:t>L'amministrazione finanziaria disconosce i vantaggi tributari conseguiti mediante gli atti, i fatti e i negozi di cui al comma 1, applicando le imposte determinate in base alle disposizioni eluse, al netto delle imposte dovute per effetto del comportamento inopponibile all'amministrazione</a:t>
            </a:r>
            <a:r>
              <a:rPr lang="it-IT" dirty="0"/>
              <a:t>.</a:t>
            </a:r>
            <a:endParaRPr lang="it-IT" i="1" dirty="0" smtClean="0"/>
          </a:p>
          <a:p>
            <a:pPr algn="just"/>
            <a:r>
              <a:rPr lang="it-IT" i="1" dirty="0" smtClean="0"/>
              <a:t>3</a:t>
            </a:r>
            <a:r>
              <a:rPr lang="it-IT" i="1" dirty="0"/>
              <a:t>. Le disposizioni dei commi 1 e 2 si applicano a condizione che, nell'ambito del comportamento di cui al comma 2, siano utilizzate una o più delle seguenti operazioni</a:t>
            </a:r>
            <a:r>
              <a:rPr lang="it-IT" i="1" dirty="0" smtClean="0"/>
              <a:t>:</a:t>
            </a:r>
          </a:p>
          <a:p>
            <a:pPr algn="just"/>
            <a:r>
              <a:rPr lang="it-IT" i="1" dirty="0" smtClean="0"/>
              <a:t>…omissis… </a:t>
            </a:r>
            <a:r>
              <a:rPr lang="it-IT" i="1" dirty="0"/>
              <a:t>e) operazioni di cui al decreto legislativo 30 dicembre 1992, n. 544, recante disposizioni per l'adeguamento alle direttive comunitarie relative al regime fiscale di fusioni, scissioni, conferimenti d'attivo e scambi di azioni</a:t>
            </a:r>
            <a:r>
              <a:rPr lang="it-IT" b="1" i="1" dirty="0"/>
              <a:t>,</a:t>
            </a:r>
            <a:r>
              <a:rPr lang="it-IT" i="1" dirty="0"/>
              <a:t> </a:t>
            </a:r>
            <a:r>
              <a:rPr lang="it-IT" b="1" i="1" dirty="0"/>
              <a:t>nonché il trasferimento della residenza fiscale all'estero da parte di una </a:t>
            </a:r>
            <a:r>
              <a:rPr lang="it-IT" b="1" i="1" dirty="0" smtClean="0"/>
              <a:t>società</a:t>
            </a:r>
            <a:r>
              <a:rPr lang="it-IT" dirty="0" smtClean="0"/>
              <a:t>»</a:t>
            </a:r>
            <a:endParaRPr lang="it-IT" dirty="0"/>
          </a:p>
          <a:p>
            <a:pPr algn="just"/>
            <a:endParaRPr lang="it-IT" dirty="0" smtClean="0"/>
          </a:p>
          <a:p>
            <a:pPr algn="just"/>
            <a:endParaRPr lang="it-IT" sz="1800" dirty="0"/>
          </a:p>
          <a:p>
            <a:pPr algn="just"/>
            <a:endParaRPr lang="it-IT" sz="1800" dirty="0" smtClean="0"/>
          </a:p>
        </p:txBody>
      </p:sp>
      <p:sp>
        <p:nvSpPr>
          <p:cNvPr id="5" name="Slide Number Placeholder 4"/>
          <p:cNvSpPr>
            <a:spLocks noGrp="1"/>
          </p:cNvSpPr>
          <p:nvPr>
            <p:ph type="sldNum" sz="quarter" idx="4"/>
          </p:nvPr>
        </p:nvSpPr>
        <p:spPr/>
        <p:txBody>
          <a:bodyPr/>
          <a:lstStyle/>
          <a:p>
            <a:fld id="{9EBD5762-3BDC-484D-9503-7EA6D5A9A8CE}" type="slidenum">
              <a:rPr lang="it-IT" smtClean="0"/>
              <a:pPr/>
              <a:t>46</a:t>
            </a:fld>
            <a:endParaRPr lang="it-IT"/>
          </a:p>
        </p:txBody>
      </p:sp>
    </p:spTree>
    <p:extLst>
      <p:ext uri="{BB962C8B-B14F-4D97-AF65-F5344CB8AC3E}">
        <p14:creationId xmlns:p14="http://schemas.microsoft.com/office/powerpoint/2010/main" val="4963105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33400" y="685800"/>
            <a:ext cx="8077200" cy="609600"/>
          </a:xfrm>
        </p:spPr>
        <p:txBody>
          <a:bodyPr/>
          <a:lstStyle/>
          <a:p>
            <a:r>
              <a:rPr lang="it-IT" cap="all" dirty="0" err="1" smtClean="0"/>
              <a:t>Esterovestizione</a:t>
            </a:r>
            <a:r>
              <a:rPr lang="it-IT" cap="all" dirty="0" smtClean="0"/>
              <a:t> e interpello </a:t>
            </a:r>
            <a:endParaRPr lang="it-IT" cap="all" dirty="0"/>
          </a:p>
        </p:txBody>
      </p:sp>
      <p:sp>
        <p:nvSpPr>
          <p:cNvPr id="1318" name="Content Placeholder 2"/>
          <p:cNvSpPr>
            <a:spLocks noGrp="1"/>
          </p:cNvSpPr>
          <p:nvPr>
            <p:ph sz="quarter" idx="15"/>
          </p:nvPr>
        </p:nvSpPr>
        <p:spPr>
          <a:xfrm>
            <a:off x="533400" y="1524000"/>
            <a:ext cx="8077200" cy="5105400"/>
          </a:xfrm>
        </p:spPr>
        <p:txBody>
          <a:bodyPr>
            <a:normAutofit/>
          </a:bodyPr>
          <a:lstStyle/>
          <a:p>
            <a:pPr algn="just"/>
            <a:endParaRPr lang="it-IT" sz="1800" i="1" dirty="0" smtClean="0"/>
          </a:p>
          <a:p>
            <a:pPr algn="just"/>
            <a:endParaRPr lang="it-IT" sz="1800" i="1" dirty="0" smtClean="0"/>
          </a:p>
          <a:p>
            <a:pPr algn="just"/>
            <a:r>
              <a:rPr lang="it-IT" i="1" dirty="0" smtClean="0"/>
              <a:t>EFFETTI DELL’INTERPELLO</a:t>
            </a:r>
            <a:endParaRPr lang="it-IT" i="1" dirty="0"/>
          </a:p>
          <a:p>
            <a:pPr algn="just"/>
            <a:r>
              <a:rPr lang="it-IT" dirty="0" smtClean="0"/>
              <a:t>E’ indubbio che il  parere espresso dall’Agenzia delle Entrate  in sede di interpello vincola l’operato dell’Amministrazione Finanziaria solo fintanto che le prove addotte nell’interpello non siano smentite  perché basate su informazioni parziali o scorrette. Fra l’altro nell’interpello antielusivo ex art. 21, L. 413/’91, si noti come non sia ammessa alcuna attività istruttoria quale la richiesta di ulteriore documentazione ammessa, invece, negli altri due istituti</a:t>
            </a:r>
          </a:p>
        </p:txBody>
      </p:sp>
      <p:sp>
        <p:nvSpPr>
          <p:cNvPr id="5" name="Slide Number Placeholder 4"/>
          <p:cNvSpPr>
            <a:spLocks noGrp="1"/>
          </p:cNvSpPr>
          <p:nvPr>
            <p:ph type="sldNum" sz="quarter" idx="4"/>
          </p:nvPr>
        </p:nvSpPr>
        <p:spPr/>
        <p:txBody>
          <a:bodyPr/>
          <a:lstStyle/>
          <a:p>
            <a:fld id="{9EBD5762-3BDC-484D-9503-7EA6D5A9A8CE}" type="slidenum">
              <a:rPr lang="it-IT" smtClean="0"/>
              <a:pPr/>
              <a:t>47</a:t>
            </a:fld>
            <a:endParaRPr lang="it-IT"/>
          </a:p>
        </p:txBody>
      </p:sp>
    </p:spTree>
    <p:extLst>
      <p:ext uri="{BB962C8B-B14F-4D97-AF65-F5344CB8AC3E}">
        <p14:creationId xmlns:p14="http://schemas.microsoft.com/office/powerpoint/2010/main" val="284322448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33400" y="685800"/>
            <a:ext cx="8077200" cy="609600"/>
          </a:xfrm>
        </p:spPr>
        <p:txBody>
          <a:bodyPr/>
          <a:lstStyle/>
          <a:p>
            <a:r>
              <a:rPr lang="it-IT" cap="all" dirty="0" err="1" smtClean="0"/>
              <a:t>Esterovestizione</a:t>
            </a:r>
            <a:r>
              <a:rPr lang="it-IT" cap="all" dirty="0" smtClean="0"/>
              <a:t> e interpello </a:t>
            </a:r>
            <a:endParaRPr lang="it-IT" cap="all" dirty="0"/>
          </a:p>
        </p:txBody>
      </p:sp>
      <p:sp>
        <p:nvSpPr>
          <p:cNvPr id="1318" name="Content Placeholder 2"/>
          <p:cNvSpPr>
            <a:spLocks noGrp="1"/>
          </p:cNvSpPr>
          <p:nvPr>
            <p:ph sz="quarter" idx="15"/>
          </p:nvPr>
        </p:nvSpPr>
        <p:spPr>
          <a:xfrm>
            <a:off x="533400" y="1524000"/>
            <a:ext cx="8077200" cy="5105400"/>
          </a:xfrm>
        </p:spPr>
        <p:txBody>
          <a:bodyPr/>
          <a:lstStyle/>
          <a:p>
            <a:pPr algn="just"/>
            <a:r>
              <a:rPr lang="it-IT" sz="1800" dirty="0" smtClean="0"/>
              <a:t>CONCLUSIONE</a:t>
            </a:r>
          </a:p>
          <a:p>
            <a:pPr algn="just"/>
            <a:endParaRPr lang="it-IT" sz="1800" dirty="0" smtClean="0"/>
          </a:p>
          <a:p>
            <a:pPr marL="11430" indent="-285750" algn="just">
              <a:buFontTx/>
              <a:buChar char="-"/>
            </a:pPr>
            <a:r>
              <a:rPr lang="it-IT" sz="1800" dirty="0" smtClean="0"/>
              <a:t>in merito alla documentazione della prova di un’effettiva residenza all’estero si ritiene che non vi sia un’eccessiva onerosità della medesima se rapportata a quanto normalmente accade in ambito della normativa CFC o nell’ambito delle operazioni di trasferimento all’estero della residenza di una società;</a:t>
            </a:r>
          </a:p>
          <a:p>
            <a:pPr marL="11430" indent="-285750" algn="just">
              <a:buFontTx/>
              <a:buChar char="-"/>
            </a:pPr>
            <a:r>
              <a:rPr lang="it-IT" sz="1800" dirty="0"/>
              <a:t>v</a:t>
            </a:r>
            <a:r>
              <a:rPr lang="it-IT" sz="1800" dirty="0" smtClean="0"/>
              <a:t>ero è che l’interpello ordinario quand’è </a:t>
            </a:r>
            <a:r>
              <a:rPr lang="it-IT" sz="1800" dirty="0" err="1" smtClean="0"/>
              <a:t>disapplicativo</a:t>
            </a:r>
            <a:r>
              <a:rPr lang="it-IT" sz="1800" dirty="0" smtClean="0"/>
              <a:t>, è espressamente richiesto dal legislatore quale onere per non applicare disposizioni sfavorevoli al contribuente, mentre nel caso dell’</a:t>
            </a:r>
            <a:r>
              <a:rPr lang="it-IT" sz="1800" dirty="0" err="1" smtClean="0"/>
              <a:t>esterovestizione</a:t>
            </a:r>
            <a:r>
              <a:rPr lang="it-IT" sz="1800" dirty="0" smtClean="0"/>
              <a:t> non è certamente richiesto e nemmeno si intravede l’esclusione di una disposizione di sfavore, ma l’applicazione di un regime impositivo naturale rispetto alla fattispecie fattuale ritenuta differente da quella formale;</a:t>
            </a:r>
          </a:p>
          <a:p>
            <a:pPr indent="0" algn="just"/>
            <a:endParaRPr lang="it-IT" sz="1800" dirty="0"/>
          </a:p>
          <a:p>
            <a:pPr algn="just"/>
            <a:endParaRPr lang="it-IT" sz="1800" dirty="0" smtClean="0"/>
          </a:p>
        </p:txBody>
      </p:sp>
      <p:sp>
        <p:nvSpPr>
          <p:cNvPr id="5" name="Slide Number Placeholder 4"/>
          <p:cNvSpPr>
            <a:spLocks noGrp="1"/>
          </p:cNvSpPr>
          <p:nvPr>
            <p:ph type="sldNum" sz="quarter" idx="4"/>
          </p:nvPr>
        </p:nvSpPr>
        <p:spPr/>
        <p:txBody>
          <a:bodyPr/>
          <a:lstStyle/>
          <a:p>
            <a:fld id="{9EBD5762-3BDC-484D-9503-7EA6D5A9A8CE}" type="slidenum">
              <a:rPr lang="it-IT" smtClean="0"/>
              <a:pPr/>
              <a:t>48</a:t>
            </a:fld>
            <a:endParaRPr lang="it-IT"/>
          </a:p>
        </p:txBody>
      </p:sp>
    </p:spTree>
    <p:extLst>
      <p:ext uri="{BB962C8B-B14F-4D97-AF65-F5344CB8AC3E}">
        <p14:creationId xmlns:p14="http://schemas.microsoft.com/office/powerpoint/2010/main" val="290186811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33400" y="685800"/>
            <a:ext cx="8077200" cy="609600"/>
          </a:xfrm>
        </p:spPr>
        <p:txBody>
          <a:bodyPr/>
          <a:lstStyle/>
          <a:p>
            <a:r>
              <a:rPr lang="it-IT" cap="all" dirty="0" err="1" smtClean="0"/>
              <a:t>Esterovestizione</a:t>
            </a:r>
            <a:r>
              <a:rPr lang="it-IT" cap="all" dirty="0" smtClean="0"/>
              <a:t> e interpello </a:t>
            </a:r>
            <a:endParaRPr lang="it-IT" cap="all" dirty="0"/>
          </a:p>
        </p:txBody>
      </p:sp>
      <p:sp>
        <p:nvSpPr>
          <p:cNvPr id="1318" name="Content Placeholder 2"/>
          <p:cNvSpPr>
            <a:spLocks noGrp="1"/>
          </p:cNvSpPr>
          <p:nvPr>
            <p:ph sz="quarter" idx="15"/>
          </p:nvPr>
        </p:nvSpPr>
        <p:spPr>
          <a:xfrm>
            <a:off x="533400" y="1524000"/>
            <a:ext cx="8077200" cy="5105400"/>
          </a:xfrm>
        </p:spPr>
        <p:txBody>
          <a:bodyPr/>
          <a:lstStyle/>
          <a:p>
            <a:pPr algn="just"/>
            <a:r>
              <a:rPr lang="it-IT" sz="1800" dirty="0" smtClean="0"/>
              <a:t>CONCLUSIONE</a:t>
            </a:r>
          </a:p>
          <a:p>
            <a:pPr algn="just"/>
            <a:endParaRPr lang="it-IT" sz="1800" dirty="0" smtClean="0"/>
          </a:p>
          <a:p>
            <a:pPr marL="11430" indent="-285750" algn="just">
              <a:buFontTx/>
              <a:buChar char="-"/>
            </a:pPr>
            <a:r>
              <a:rPr lang="it-IT" sz="1800" dirty="0"/>
              <a:t>l</a:t>
            </a:r>
            <a:r>
              <a:rPr lang="it-IT" sz="1800" dirty="0" smtClean="0"/>
              <a:t>’interpello </a:t>
            </a:r>
            <a:r>
              <a:rPr lang="it-IT" sz="1800" dirty="0" err="1"/>
              <a:t>disapplicativo</a:t>
            </a:r>
            <a:r>
              <a:rPr lang="it-IT" sz="1800" dirty="0"/>
              <a:t> vero e proprio, sembra essere un istituto più consono; si consideri, fra l’altro, che vero è che riguarda in genere specifiche deduzioni…, ma il legislatore lo nomina anche quale strumento per chiarire «posizioni soggettive» normalmente  ammesse dall’ordinamento tributario, ma ritenute in alcuni casi strumentalmente utilizzate a scopo elusivo; la soggettività estera potrebbe essere, allora, una di queste;</a:t>
            </a:r>
          </a:p>
          <a:p>
            <a:pPr algn="just"/>
            <a:endParaRPr lang="it-IT" sz="1800" dirty="0"/>
          </a:p>
          <a:p>
            <a:pPr marL="11430" indent="-285750" algn="just">
              <a:buFontTx/>
              <a:buChar char="-"/>
            </a:pPr>
            <a:r>
              <a:rPr lang="it-IT" sz="1800" dirty="0" smtClean="0"/>
              <a:t>dubbi applicativi possono sorgere anche in merito all’interpello antielusivo ex art. 21, L. 413/’91, stante l’applicabilità del medesimo al trasferimento di residenza di società all’estero</a:t>
            </a:r>
          </a:p>
          <a:p>
            <a:pPr indent="0" algn="just"/>
            <a:endParaRPr lang="it-IT" sz="1800" dirty="0"/>
          </a:p>
          <a:p>
            <a:pPr algn="just"/>
            <a:endParaRPr lang="it-IT" sz="1800" dirty="0" smtClean="0"/>
          </a:p>
        </p:txBody>
      </p:sp>
      <p:sp>
        <p:nvSpPr>
          <p:cNvPr id="5" name="Slide Number Placeholder 4"/>
          <p:cNvSpPr>
            <a:spLocks noGrp="1"/>
          </p:cNvSpPr>
          <p:nvPr>
            <p:ph type="sldNum" sz="quarter" idx="4"/>
          </p:nvPr>
        </p:nvSpPr>
        <p:spPr/>
        <p:txBody>
          <a:bodyPr/>
          <a:lstStyle/>
          <a:p>
            <a:fld id="{9EBD5762-3BDC-484D-9503-7EA6D5A9A8CE}" type="slidenum">
              <a:rPr lang="it-IT" smtClean="0"/>
              <a:pPr/>
              <a:t>49</a:t>
            </a:fld>
            <a:endParaRPr lang="it-IT"/>
          </a:p>
        </p:txBody>
      </p:sp>
    </p:spTree>
    <p:extLst>
      <p:ext uri="{BB962C8B-B14F-4D97-AF65-F5344CB8AC3E}">
        <p14:creationId xmlns:p14="http://schemas.microsoft.com/office/powerpoint/2010/main" val="916259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6400800" cy="838200"/>
          </a:xfrm>
        </p:spPr>
        <p:txBody>
          <a:bodyPr/>
          <a:lstStyle/>
          <a:p>
            <a:r>
              <a:rPr lang="it-IT" sz="2800" cap="all" dirty="0">
                <a:solidFill>
                  <a:srgbClr val="000000"/>
                </a:solidFill>
              </a:rPr>
              <a:t>DEFINIZIONE </a:t>
            </a:r>
            <a:r>
              <a:rPr lang="it-IT" cap="all" dirty="0">
                <a:solidFill>
                  <a:srgbClr val="000000"/>
                </a:solidFill>
              </a:rPr>
              <a:t>DI RESIDENZA </a:t>
            </a:r>
            <a:r>
              <a:rPr lang="it-IT" cap="all" dirty="0" smtClean="0">
                <a:solidFill>
                  <a:srgbClr val="000000"/>
                </a:solidFill>
              </a:rPr>
              <a:t>Elementi attivanti</a:t>
            </a:r>
            <a:endParaRPr lang="it-IT" cap="all"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5</a:t>
            </a:fld>
            <a:endParaRPr lang="it-IT"/>
          </a:p>
        </p:txBody>
      </p:sp>
      <p:sp>
        <p:nvSpPr>
          <p:cNvPr id="1318" name="Content Placeholder 2"/>
          <p:cNvSpPr>
            <a:spLocks noGrp="1"/>
          </p:cNvSpPr>
          <p:nvPr>
            <p:ph sz="quarter" idx="14"/>
          </p:nvPr>
        </p:nvSpPr>
        <p:spPr>
          <a:xfrm>
            <a:off x="533400" y="1524000"/>
            <a:ext cx="8001000" cy="5029200"/>
          </a:xfrm>
        </p:spPr>
        <p:txBody>
          <a:bodyPr>
            <a:normAutofit lnSpcReduction="10000"/>
          </a:bodyPr>
          <a:lstStyle/>
          <a:p>
            <a:pPr algn="just"/>
            <a:r>
              <a:rPr lang="it-IT" sz="1600" b="1" dirty="0" smtClean="0"/>
              <a:t>Art. 73 </a:t>
            </a:r>
            <a:r>
              <a:rPr lang="it-IT" sz="1600" b="1" dirty="0" err="1" smtClean="0"/>
              <a:t>Tuir</a:t>
            </a:r>
            <a:r>
              <a:rPr lang="it-IT" sz="1600" b="1" dirty="0" smtClean="0"/>
              <a:t>, III comma</a:t>
            </a:r>
          </a:p>
          <a:p>
            <a:pPr algn="just"/>
            <a:r>
              <a:rPr lang="it-IT" sz="1600" b="1" i="1" dirty="0" smtClean="0"/>
              <a:t>   	SE	</a:t>
            </a:r>
            <a:r>
              <a:rPr lang="it-IT" sz="1600" dirty="0" smtClean="0"/>
              <a:t> </a:t>
            </a:r>
            <a:r>
              <a:rPr lang="it-IT" sz="1600" u="sng" dirty="0" smtClean="0"/>
              <a:t>per la maggior parte del periodo d’imposta</a:t>
            </a:r>
          </a:p>
          <a:p>
            <a:pPr marL="11430" indent="-285750" algn="just">
              <a:buFontTx/>
              <a:buChar char="-"/>
            </a:pPr>
            <a:r>
              <a:rPr lang="it-IT" sz="1600" dirty="0" smtClean="0"/>
              <a:t>la sede legale</a:t>
            </a:r>
          </a:p>
          <a:p>
            <a:pPr indent="0" algn="just"/>
            <a:r>
              <a:rPr lang="it-IT" sz="1600" dirty="0" smtClean="0"/>
              <a:t>   ovvero</a:t>
            </a:r>
          </a:p>
          <a:p>
            <a:pPr marL="11430" indent="-285750" algn="just">
              <a:buFontTx/>
              <a:buChar char="-"/>
            </a:pPr>
            <a:r>
              <a:rPr lang="it-IT" sz="1600" dirty="0"/>
              <a:t>l</a:t>
            </a:r>
            <a:r>
              <a:rPr lang="it-IT" sz="1600" dirty="0" smtClean="0"/>
              <a:t>a sede dell’amministrazione</a:t>
            </a:r>
          </a:p>
          <a:p>
            <a:pPr indent="0" algn="just"/>
            <a:r>
              <a:rPr lang="it-IT" sz="1600" dirty="0" smtClean="0"/>
              <a:t>   ovvero</a:t>
            </a:r>
          </a:p>
          <a:p>
            <a:pPr marL="11430" indent="-285750" algn="just">
              <a:buFontTx/>
              <a:buChar char="-"/>
            </a:pPr>
            <a:r>
              <a:rPr lang="it-IT" sz="1600" dirty="0"/>
              <a:t>l</a:t>
            </a:r>
            <a:r>
              <a:rPr lang="it-IT" sz="1600" dirty="0" smtClean="0"/>
              <a:t>’oggetto principale</a:t>
            </a:r>
          </a:p>
          <a:p>
            <a:pPr indent="0" algn="just"/>
            <a:r>
              <a:rPr lang="it-IT" sz="1600" b="1" dirty="0" smtClean="0">
                <a:solidFill>
                  <a:schemeClr val="accent6"/>
                </a:solidFill>
              </a:rPr>
              <a:t>  	</a:t>
            </a:r>
            <a:r>
              <a:rPr lang="it-IT" sz="1600" b="1" dirty="0" smtClean="0"/>
              <a:t>È DI FATTO LOCALIZZATO IN ITALIA</a:t>
            </a:r>
          </a:p>
          <a:p>
            <a:pPr indent="0" algn="just"/>
            <a:r>
              <a:rPr lang="it-IT" sz="1600" dirty="0" smtClean="0"/>
              <a:t>il reddito prodotto dalla società o ente è tassato in Italia secondo il  «</a:t>
            </a:r>
            <a:r>
              <a:rPr lang="it-IT" sz="1600" i="1" u="sng" dirty="0" smtClean="0"/>
              <a:t>WORLDWIDE PRINCIPLE</a:t>
            </a:r>
            <a:r>
              <a:rPr lang="it-IT" sz="1600" dirty="0" smtClean="0"/>
              <a:t>» </a:t>
            </a:r>
          </a:p>
          <a:p>
            <a:pPr indent="0" algn="just"/>
            <a:endParaRPr lang="it-IT" sz="1600" b="1" dirty="0" smtClean="0"/>
          </a:p>
          <a:p>
            <a:pPr algn="just"/>
            <a:r>
              <a:rPr lang="it-IT" sz="1600" dirty="0" smtClean="0"/>
              <a:t>La norma fissa quali siano i </a:t>
            </a:r>
            <a:r>
              <a:rPr lang="it-IT" sz="2400" dirty="0" smtClean="0"/>
              <a:t>requisiti</a:t>
            </a:r>
            <a:r>
              <a:rPr lang="it-IT" sz="1600" dirty="0" smtClean="0"/>
              <a:t> che rendono un ente o una società residente in Italia </a:t>
            </a:r>
          </a:p>
          <a:p>
            <a:pPr algn="just"/>
            <a:r>
              <a:rPr lang="it-IT" sz="1600" b="1" dirty="0" smtClean="0"/>
              <a:t>l’onere di provare che il contribuente ha tenuto un errato comportamento omettendo gli adempimenti fiscali è a carico dell’Amministrazione Finanziaria</a:t>
            </a:r>
            <a:endParaRPr lang="it-IT" sz="1600" b="1"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4998" y="3836417"/>
            <a:ext cx="695325" cy="250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881795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971800"/>
            <a:ext cx="7086600" cy="914400"/>
          </a:xfrm>
        </p:spPr>
        <p:txBody>
          <a:bodyPr/>
          <a:lstStyle/>
          <a:p>
            <a:r>
              <a:rPr lang="it-IT" cap="all" dirty="0" smtClean="0"/>
              <a:t>5. GLI ADEMPIMENTI DELLA </a:t>
            </a:r>
            <a:r>
              <a:rPr lang="it-IT" cap="all" dirty="0" err="1" smtClean="0"/>
              <a:t>SOCIETà</a:t>
            </a:r>
            <a:r>
              <a:rPr lang="it-IT" cap="all" dirty="0" smtClean="0"/>
              <a:t> ESTEROVESTITA</a:t>
            </a:r>
            <a:endParaRPr lang="it-IT" cap="all" dirty="0"/>
          </a:p>
        </p:txBody>
      </p:sp>
      <p:sp>
        <p:nvSpPr>
          <p:cNvPr id="4" name="Slide Number Placeholder 3"/>
          <p:cNvSpPr>
            <a:spLocks noGrp="1"/>
          </p:cNvSpPr>
          <p:nvPr>
            <p:ph type="sldNum" sz="quarter" idx="4"/>
          </p:nvPr>
        </p:nvSpPr>
        <p:spPr/>
        <p:txBody>
          <a:bodyPr/>
          <a:lstStyle/>
          <a:p>
            <a:fld id="{9EBD5762-3BDC-484D-9503-7EA6D5A9A8CE}" type="slidenum">
              <a:rPr lang="it-IT" smtClean="0"/>
              <a:pPr/>
              <a:t>50</a:t>
            </a:fld>
            <a:endParaRPr lang="it-IT"/>
          </a:p>
        </p:txBody>
      </p:sp>
    </p:spTree>
    <p:extLst>
      <p:ext uri="{BB962C8B-B14F-4D97-AF65-F5344CB8AC3E}">
        <p14:creationId xmlns:p14="http://schemas.microsoft.com/office/powerpoint/2010/main" val="5115474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799"/>
            <a:ext cx="6443426" cy="762001"/>
          </a:xfrm>
        </p:spPr>
        <p:txBody>
          <a:bodyPr>
            <a:normAutofit/>
          </a:bodyPr>
          <a:lstStyle/>
          <a:p>
            <a:pPr marL="342900" indent="-342900"/>
            <a:r>
              <a:rPr lang="it-IT" dirty="0" smtClean="0"/>
              <a:t>GLI ADEMPIMENTI DELLA SOCIETÀ ESTEROVESTITA</a:t>
            </a:r>
            <a:endParaRPr lang="it-IT"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51</a:t>
            </a:fld>
            <a:endParaRPr lang="it-IT"/>
          </a:p>
        </p:txBody>
      </p:sp>
      <p:sp>
        <p:nvSpPr>
          <p:cNvPr id="1318" name="Content Placeholder 2"/>
          <p:cNvSpPr>
            <a:spLocks noGrp="1"/>
          </p:cNvSpPr>
          <p:nvPr>
            <p:ph sz="quarter" idx="14"/>
          </p:nvPr>
        </p:nvSpPr>
        <p:spPr>
          <a:xfrm>
            <a:off x="533400" y="1600200"/>
            <a:ext cx="8008938" cy="4800600"/>
          </a:xfrm>
        </p:spPr>
        <p:txBody>
          <a:bodyPr>
            <a:normAutofit fontScale="92500" lnSpcReduction="20000"/>
          </a:bodyPr>
          <a:lstStyle/>
          <a:p>
            <a:pPr algn="just"/>
            <a:r>
              <a:rPr lang="it-IT" dirty="0" smtClean="0"/>
              <a:t>IRES:</a:t>
            </a:r>
          </a:p>
          <a:p>
            <a:pPr algn="just"/>
            <a:r>
              <a:rPr lang="it-IT" dirty="0" smtClean="0"/>
              <a:t>La società o ente «</a:t>
            </a:r>
            <a:r>
              <a:rPr lang="it-IT" dirty="0" err="1" smtClean="0"/>
              <a:t>esterovestito</a:t>
            </a:r>
            <a:r>
              <a:rPr lang="it-IT" dirty="0" smtClean="0"/>
              <a:t>» pur essendo soggetto di diritto estero diventa in tutto e per tutto ai fini delle imposte dirette  equiparata ad una società commerciale italiana, con quel che ne consegue:</a:t>
            </a:r>
          </a:p>
          <a:p>
            <a:pPr marL="11430" indent="-285750" algn="just">
              <a:buFontTx/>
              <a:buChar char="-"/>
            </a:pPr>
            <a:r>
              <a:rPr lang="it-IT" u="sng" dirty="0" smtClean="0"/>
              <a:t>applicazione del </a:t>
            </a:r>
            <a:r>
              <a:rPr lang="it-IT" i="1" u="sng" dirty="0" err="1" smtClean="0"/>
              <a:t>worldwide</a:t>
            </a:r>
            <a:r>
              <a:rPr lang="it-IT" i="1" u="sng" dirty="0" smtClean="0"/>
              <a:t> </a:t>
            </a:r>
            <a:r>
              <a:rPr lang="it-IT" i="1" u="sng" dirty="0" err="1" smtClean="0"/>
              <a:t>principle</a:t>
            </a:r>
            <a:endParaRPr lang="it-IT" i="1" u="sng" dirty="0" smtClean="0"/>
          </a:p>
          <a:p>
            <a:pPr indent="0" algn="just"/>
            <a:r>
              <a:rPr lang="it-IT" dirty="0"/>
              <a:t>	</a:t>
            </a:r>
            <a:r>
              <a:rPr lang="it-IT" dirty="0" smtClean="0"/>
              <a:t>tassazione dei redditi ovunque essi siano prodotti</a:t>
            </a:r>
          </a:p>
          <a:p>
            <a:pPr marL="285750" indent="-285750" algn="just">
              <a:buFontTx/>
              <a:buChar char="-"/>
            </a:pPr>
            <a:r>
              <a:rPr lang="it-IT" u="sng" dirty="0" smtClean="0"/>
              <a:t>obblighi inerenti gli adempimenti contabili e dichiarativi</a:t>
            </a:r>
          </a:p>
          <a:p>
            <a:pPr indent="0" algn="just"/>
            <a:r>
              <a:rPr lang="it-IT" dirty="0" smtClean="0"/>
              <a:t>	obbligo di presentazione delle dichiarazioni dei redditi, di effettuazione delle 	ritenute d’acconto ove ne ricorrano le ipotesi, presentazione della 	dichiarazione dei sostituti d’imposta </a:t>
            </a:r>
          </a:p>
          <a:p>
            <a:pPr marL="285750" indent="-285750" algn="just">
              <a:buFontTx/>
              <a:buChar char="-"/>
            </a:pPr>
            <a:r>
              <a:rPr lang="it-IT" u="sng" dirty="0" smtClean="0"/>
              <a:t>assoggettamento alla disciplina sulle società di comodo </a:t>
            </a:r>
            <a:r>
              <a:rPr lang="it-IT" dirty="0" smtClean="0"/>
              <a:t>se non vi sono cause di esclusione o disapplicazione, come pure assoggettamento agli studi di settore</a:t>
            </a:r>
          </a:p>
          <a:p>
            <a:pPr marL="285750" indent="-285750" algn="just">
              <a:buFontTx/>
              <a:buChar char="-"/>
            </a:pPr>
            <a:r>
              <a:rPr lang="it-IT" dirty="0" smtClean="0"/>
              <a:t>possibilità di aderire all’istituto del </a:t>
            </a:r>
            <a:r>
              <a:rPr lang="it-IT" u="sng" dirty="0" smtClean="0"/>
              <a:t>consolidato fiscale nazionale</a:t>
            </a:r>
          </a:p>
          <a:p>
            <a:pPr marL="285750" indent="-285750" algn="just">
              <a:buFontTx/>
              <a:buChar char="-"/>
            </a:pPr>
            <a:r>
              <a:rPr lang="it-IT" dirty="0"/>
              <a:t>applicazione delle </a:t>
            </a:r>
            <a:r>
              <a:rPr lang="it-IT" u="sng" dirty="0"/>
              <a:t>regole nazionali di deducibilità/indeducibilità dei costi</a:t>
            </a:r>
            <a:r>
              <a:rPr lang="it-IT" dirty="0"/>
              <a:t>, comprese  quelle riferite ai rapporti con paesi  non «</a:t>
            </a:r>
            <a:r>
              <a:rPr lang="it-IT" dirty="0" err="1"/>
              <a:t>white</a:t>
            </a:r>
            <a:r>
              <a:rPr lang="it-IT" dirty="0"/>
              <a:t> list»</a:t>
            </a:r>
          </a:p>
          <a:p>
            <a:pPr marL="285750" indent="-285750" algn="just">
              <a:buFontTx/>
              <a:buChar char="-"/>
            </a:pPr>
            <a:endParaRPr lang="it-IT" u="sng" dirty="0" smtClean="0"/>
          </a:p>
          <a:p>
            <a:pPr marL="285750" indent="-285750" algn="just">
              <a:buFontTx/>
              <a:buChar char="-"/>
            </a:pPr>
            <a:endParaRPr lang="it-IT" sz="1600" dirty="0" smtClean="0"/>
          </a:p>
          <a:p>
            <a:pPr algn="just"/>
            <a:endParaRPr lang="it-IT" sz="1600" dirty="0" smtClean="0"/>
          </a:p>
          <a:p>
            <a:pPr algn="just"/>
            <a:endParaRPr lang="it-IT" sz="1600" dirty="0" smtClean="0"/>
          </a:p>
          <a:p>
            <a:pPr algn="just"/>
            <a:endParaRPr lang="it-IT" sz="1600" dirty="0" smtClean="0"/>
          </a:p>
          <a:p>
            <a:pPr algn="just"/>
            <a:endParaRPr lang="it-IT" sz="1600" dirty="0"/>
          </a:p>
          <a:p>
            <a:pPr algn="just"/>
            <a:endParaRPr lang="it-IT" sz="1600" dirty="0" smtClean="0"/>
          </a:p>
          <a:p>
            <a:pPr algn="just"/>
            <a:endParaRPr lang="it-IT" sz="1600" dirty="0" smtClean="0"/>
          </a:p>
          <a:p>
            <a:pPr algn="just"/>
            <a:endParaRPr lang="it-IT" sz="1600" dirty="0" smtClean="0"/>
          </a:p>
          <a:p>
            <a:pPr algn="just"/>
            <a:endParaRPr lang="it-IT" sz="1600" dirty="0" smtClean="0"/>
          </a:p>
          <a:p>
            <a:pPr algn="just"/>
            <a:endParaRPr lang="it-IT" sz="1600" dirty="0"/>
          </a:p>
        </p:txBody>
      </p:sp>
    </p:spTree>
    <p:extLst>
      <p:ext uri="{BB962C8B-B14F-4D97-AF65-F5344CB8AC3E}">
        <p14:creationId xmlns:p14="http://schemas.microsoft.com/office/powerpoint/2010/main" val="302023435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799"/>
            <a:ext cx="6443426" cy="762001"/>
          </a:xfrm>
        </p:spPr>
        <p:txBody>
          <a:bodyPr>
            <a:normAutofit/>
          </a:bodyPr>
          <a:lstStyle/>
          <a:p>
            <a:pPr marL="342900" indent="-342900"/>
            <a:r>
              <a:rPr lang="it-IT" dirty="0" smtClean="0"/>
              <a:t>GLI ADEMPIMENTI DELLA SOCIETÀ ESTEROVESTITA</a:t>
            </a:r>
            <a:endParaRPr lang="it-IT"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52</a:t>
            </a:fld>
            <a:endParaRPr lang="it-IT"/>
          </a:p>
        </p:txBody>
      </p:sp>
      <p:sp>
        <p:nvSpPr>
          <p:cNvPr id="1318" name="Content Placeholder 2"/>
          <p:cNvSpPr>
            <a:spLocks noGrp="1"/>
          </p:cNvSpPr>
          <p:nvPr>
            <p:ph sz="quarter" idx="14"/>
          </p:nvPr>
        </p:nvSpPr>
        <p:spPr>
          <a:xfrm>
            <a:off x="533400" y="1600200"/>
            <a:ext cx="8008938" cy="4800600"/>
          </a:xfrm>
        </p:spPr>
        <p:txBody>
          <a:bodyPr>
            <a:normAutofit fontScale="92500" lnSpcReduction="20000"/>
          </a:bodyPr>
          <a:lstStyle/>
          <a:p>
            <a:pPr algn="just"/>
            <a:r>
              <a:rPr lang="it-IT" dirty="0" smtClean="0"/>
              <a:t>IRES:</a:t>
            </a:r>
          </a:p>
          <a:p>
            <a:pPr algn="just"/>
            <a:r>
              <a:rPr lang="it-IT" dirty="0" smtClean="0"/>
              <a:t>La </a:t>
            </a:r>
            <a:r>
              <a:rPr lang="it-IT" dirty="0" smtClean="0"/>
              <a:t>società o ente «</a:t>
            </a:r>
            <a:r>
              <a:rPr lang="it-IT" dirty="0" err="1" smtClean="0"/>
              <a:t>esterovestito</a:t>
            </a:r>
            <a:r>
              <a:rPr lang="it-IT" dirty="0" smtClean="0"/>
              <a:t>» pur essendo soggetto di diritto estero diventa in tutto e per tutto ai fini delle imposte dirette  equiparata ad una società commerciale italiana, con quel che ne consegue:</a:t>
            </a:r>
          </a:p>
          <a:p>
            <a:pPr marL="11430" indent="-285750" algn="just">
              <a:buFontTx/>
              <a:buChar char="-"/>
            </a:pPr>
            <a:r>
              <a:rPr lang="it-IT" u="sng" dirty="0" smtClean="0"/>
              <a:t>applicazione del </a:t>
            </a:r>
            <a:r>
              <a:rPr lang="it-IT" i="1" u="sng" dirty="0" err="1" smtClean="0"/>
              <a:t>worldwide</a:t>
            </a:r>
            <a:r>
              <a:rPr lang="it-IT" i="1" u="sng" dirty="0" smtClean="0"/>
              <a:t> </a:t>
            </a:r>
            <a:r>
              <a:rPr lang="it-IT" i="1" u="sng" dirty="0" err="1" smtClean="0"/>
              <a:t>principle</a:t>
            </a:r>
            <a:endParaRPr lang="it-IT" i="1" u="sng" dirty="0" smtClean="0"/>
          </a:p>
          <a:p>
            <a:pPr indent="0" algn="just"/>
            <a:r>
              <a:rPr lang="it-IT" dirty="0"/>
              <a:t>	</a:t>
            </a:r>
            <a:r>
              <a:rPr lang="it-IT" dirty="0" smtClean="0"/>
              <a:t>tassazione dei redditi ovunque essi siano prodotti</a:t>
            </a:r>
          </a:p>
          <a:p>
            <a:pPr marL="285750" indent="-285750" algn="just">
              <a:buFontTx/>
              <a:buChar char="-"/>
            </a:pPr>
            <a:r>
              <a:rPr lang="it-IT" u="sng" dirty="0" smtClean="0"/>
              <a:t>obblighi inerenti gli adempimenti contabili e dichiarativi</a:t>
            </a:r>
          </a:p>
          <a:p>
            <a:pPr indent="0" algn="just"/>
            <a:r>
              <a:rPr lang="it-IT" dirty="0" smtClean="0"/>
              <a:t>	obbligo di presentazione delle dichiarazioni dei redditi, di effettuazione delle 	ritenute d’acconto ove ne ricorrano le ipotesi, presentazione della 	dichiarazione dei sostituti d’imposta </a:t>
            </a:r>
          </a:p>
          <a:p>
            <a:pPr marL="285750" indent="-285750" algn="just">
              <a:buFontTx/>
              <a:buChar char="-"/>
            </a:pPr>
            <a:r>
              <a:rPr lang="it-IT" u="sng" dirty="0" smtClean="0"/>
              <a:t>assoggettamento alla disciplina sulle società di comodo </a:t>
            </a:r>
            <a:r>
              <a:rPr lang="it-IT" dirty="0" smtClean="0"/>
              <a:t>se non vi sono cause di esclusione o disapplicazione, come pure assoggettamento agli studi di settore</a:t>
            </a:r>
          </a:p>
          <a:p>
            <a:pPr marL="285750" indent="-285750" algn="just">
              <a:buFontTx/>
              <a:buChar char="-"/>
            </a:pPr>
            <a:r>
              <a:rPr lang="it-IT" dirty="0" smtClean="0"/>
              <a:t>possibilità di aderire all’istituto del </a:t>
            </a:r>
            <a:r>
              <a:rPr lang="it-IT" u="sng" dirty="0" smtClean="0"/>
              <a:t>consolidato fiscale nazionale</a:t>
            </a:r>
          </a:p>
          <a:p>
            <a:pPr marL="285750" indent="-285750" algn="just">
              <a:buFontTx/>
              <a:buChar char="-"/>
            </a:pPr>
            <a:r>
              <a:rPr lang="it-IT" dirty="0"/>
              <a:t>applicazione delle </a:t>
            </a:r>
            <a:r>
              <a:rPr lang="it-IT" u="sng" dirty="0"/>
              <a:t>regole nazionali di deducibilità/indeducibilità dei costi</a:t>
            </a:r>
            <a:r>
              <a:rPr lang="it-IT" dirty="0"/>
              <a:t>, comprese  quelle riferite ai rapporti con paesi  non «</a:t>
            </a:r>
            <a:r>
              <a:rPr lang="it-IT" dirty="0" err="1"/>
              <a:t>white</a:t>
            </a:r>
            <a:r>
              <a:rPr lang="it-IT" dirty="0"/>
              <a:t> list»</a:t>
            </a:r>
          </a:p>
          <a:p>
            <a:pPr marL="285750" indent="-285750" algn="just">
              <a:buFontTx/>
              <a:buChar char="-"/>
            </a:pPr>
            <a:endParaRPr lang="it-IT" u="sng" dirty="0" smtClean="0"/>
          </a:p>
          <a:p>
            <a:pPr marL="285750" indent="-285750" algn="just">
              <a:buFontTx/>
              <a:buChar char="-"/>
            </a:pPr>
            <a:endParaRPr lang="it-IT" sz="1600" dirty="0" smtClean="0"/>
          </a:p>
          <a:p>
            <a:pPr algn="just"/>
            <a:endParaRPr lang="it-IT" sz="1600" dirty="0" smtClean="0"/>
          </a:p>
          <a:p>
            <a:pPr algn="just"/>
            <a:endParaRPr lang="it-IT" sz="1600" dirty="0" smtClean="0"/>
          </a:p>
          <a:p>
            <a:pPr algn="just"/>
            <a:endParaRPr lang="it-IT" sz="1600" dirty="0" smtClean="0"/>
          </a:p>
          <a:p>
            <a:pPr algn="just"/>
            <a:endParaRPr lang="it-IT" sz="1600" dirty="0"/>
          </a:p>
          <a:p>
            <a:pPr algn="just"/>
            <a:endParaRPr lang="it-IT" sz="1600" dirty="0" smtClean="0"/>
          </a:p>
          <a:p>
            <a:pPr algn="just"/>
            <a:endParaRPr lang="it-IT" sz="1600" dirty="0" smtClean="0"/>
          </a:p>
          <a:p>
            <a:pPr algn="just"/>
            <a:endParaRPr lang="it-IT" sz="1600" dirty="0" smtClean="0"/>
          </a:p>
          <a:p>
            <a:pPr algn="just"/>
            <a:endParaRPr lang="it-IT" sz="1600" dirty="0" smtClean="0"/>
          </a:p>
          <a:p>
            <a:pPr algn="just"/>
            <a:endParaRPr lang="it-IT" sz="1600" dirty="0"/>
          </a:p>
        </p:txBody>
      </p:sp>
    </p:spTree>
    <p:extLst>
      <p:ext uri="{BB962C8B-B14F-4D97-AF65-F5344CB8AC3E}">
        <p14:creationId xmlns:p14="http://schemas.microsoft.com/office/powerpoint/2010/main" val="26285250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799"/>
            <a:ext cx="6443426" cy="762001"/>
          </a:xfrm>
        </p:spPr>
        <p:txBody>
          <a:bodyPr>
            <a:normAutofit/>
          </a:bodyPr>
          <a:lstStyle/>
          <a:p>
            <a:pPr marL="342900" indent="-342900"/>
            <a:r>
              <a:rPr lang="it-IT" dirty="0" smtClean="0"/>
              <a:t>GLI ADEMPIMENTI DELLA SOCIETÀ ESTEROVESTITA</a:t>
            </a:r>
            <a:endParaRPr lang="it-IT"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53</a:t>
            </a:fld>
            <a:endParaRPr lang="it-IT"/>
          </a:p>
        </p:txBody>
      </p:sp>
      <p:sp>
        <p:nvSpPr>
          <p:cNvPr id="1318" name="Content Placeholder 2"/>
          <p:cNvSpPr>
            <a:spLocks noGrp="1"/>
          </p:cNvSpPr>
          <p:nvPr>
            <p:ph sz="quarter" idx="14"/>
          </p:nvPr>
        </p:nvSpPr>
        <p:spPr>
          <a:xfrm>
            <a:off x="533400" y="1600200"/>
            <a:ext cx="8008938" cy="4648200"/>
          </a:xfrm>
        </p:spPr>
        <p:txBody>
          <a:bodyPr/>
          <a:lstStyle/>
          <a:p>
            <a:pPr indent="0" algn="just"/>
            <a:r>
              <a:rPr lang="it-IT" b="1" i="1" dirty="0" smtClean="0"/>
              <a:t>CREDITO D’IMPOSTA</a:t>
            </a:r>
          </a:p>
          <a:p>
            <a:r>
              <a:rPr lang="it-IT" b="1" dirty="0" smtClean="0"/>
              <a:t>Art</a:t>
            </a:r>
            <a:r>
              <a:rPr lang="it-IT" b="1" dirty="0"/>
              <a:t>. </a:t>
            </a:r>
            <a:r>
              <a:rPr lang="it-IT" b="1" dirty="0" smtClean="0"/>
              <a:t>165, TUIR:</a:t>
            </a:r>
          </a:p>
          <a:p>
            <a:pPr marL="182880" indent="-457200" algn="just">
              <a:buAutoNum type="arabicPeriod"/>
            </a:pPr>
            <a:r>
              <a:rPr lang="it-IT" i="1" dirty="0" smtClean="0"/>
              <a:t>«</a:t>
            </a:r>
            <a:r>
              <a:rPr lang="it-IT" i="1" u="sng" dirty="0" smtClean="0"/>
              <a:t>Se </a:t>
            </a:r>
            <a:r>
              <a:rPr lang="it-IT" i="1" u="sng" dirty="0"/>
              <a:t>alla formazione del reddito complessivo concorrono redditi prodotti all'estero</a:t>
            </a:r>
            <a:r>
              <a:rPr lang="it-IT" i="1" dirty="0"/>
              <a:t>, le imposte ivi pagate a titolo definitivo su tali redditi sono ammesse in detrazione dall'imposta netta dovuta fino alla concorrenza della quota d'imposta corrispondente al rapporto tra i redditi prodotti all'estero ed il reddito complessivo al netto delle perdite di precedenti periodi d'imposta ammesse in diminuzione. </a:t>
            </a:r>
            <a:endParaRPr lang="it-IT" i="1" dirty="0" smtClean="0"/>
          </a:p>
          <a:p>
            <a:pPr marL="182880" indent="-457200" algn="just">
              <a:buAutoNum type="arabicPeriod"/>
            </a:pPr>
            <a:r>
              <a:rPr lang="it-IT" i="1" dirty="0" smtClean="0"/>
              <a:t>I </a:t>
            </a:r>
            <a:r>
              <a:rPr lang="it-IT" i="1" dirty="0"/>
              <a:t>redditi si considerano prodotti all'estero sulla base di criteri reciproci a quelli previsti dall'articolo 23 per individuare quelli prodotti nel territorio dello </a:t>
            </a:r>
            <a:r>
              <a:rPr lang="it-IT" i="1" dirty="0" smtClean="0"/>
              <a:t>Stato».</a:t>
            </a:r>
            <a:endParaRPr lang="it-IT" i="1" dirty="0"/>
          </a:p>
          <a:p>
            <a:pPr indent="0" algn="just"/>
            <a:endParaRPr lang="it-IT" i="1" dirty="0"/>
          </a:p>
          <a:p>
            <a:pPr indent="0" algn="just"/>
            <a:endParaRPr lang="it-IT" dirty="0" smtClean="0"/>
          </a:p>
          <a:p>
            <a:pPr indent="0" algn="just"/>
            <a:endParaRPr lang="it-IT" dirty="0" smtClean="0"/>
          </a:p>
          <a:p>
            <a:pPr algn="just"/>
            <a:endParaRPr lang="it-IT" sz="1600" dirty="0" smtClean="0"/>
          </a:p>
          <a:p>
            <a:pPr algn="just"/>
            <a:endParaRPr lang="it-IT" sz="1600" dirty="0"/>
          </a:p>
          <a:p>
            <a:pPr algn="just"/>
            <a:endParaRPr lang="it-IT" sz="1600" dirty="0" smtClean="0"/>
          </a:p>
          <a:p>
            <a:pPr algn="just"/>
            <a:endParaRPr lang="it-IT" sz="1600" dirty="0" smtClean="0"/>
          </a:p>
          <a:p>
            <a:pPr marL="285750" indent="-285750" algn="just">
              <a:buFontTx/>
              <a:buChar char="-"/>
            </a:pPr>
            <a:endParaRPr lang="it-IT" sz="1600" dirty="0" smtClean="0"/>
          </a:p>
          <a:p>
            <a:pPr algn="just"/>
            <a:endParaRPr lang="it-IT" sz="1600" dirty="0" smtClean="0"/>
          </a:p>
          <a:p>
            <a:pPr algn="just"/>
            <a:endParaRPr lang="it-IT" sz="1600" dirty="0" smtClean="0"/>
          </a:p>
          <a:p>
            <a:pPr algn="just"/>
            <a:endParaRPr lang="it-IT" sz="1600" dirty="0"/>
          </a:p>
          <a:p>
            <a:pPr algn="just"/>
            <a:endParaRPr lang="it-IT" sz="1600" dirty="0" smtClean="0"/>
          </a:p>
          <a:p>
            <a:pPr algn="just"/>
            <a:endParaRPr lang="it-IT" sz="1600" dirty="0" smtClean="0"/>
          </a:p>
          <a:p>
            <a:pPr algn="just"/>
            <a:endParaRPr lang="it-IT" sz="1600" dirty="0" smtClean="0"/>
          </a:p>
          <a:p>
            <a:pPr algn="just"/>
            <a:endParaRPr lang="it-IT" sz="1600" dirty="0" smtClean="0"/>
          </a:p>
          <a:p>
            <a:pPr algn="just"/>
            <a:endParaRPr lang="it-IT" sz="1600" dirty="0"/>
          </a:p>
        </p:txBody>
      </p:sp>
    </p:spTree>
    <p:extLst>
      <p:ext uri="{BB962C8B-B14F-4D97-AF65-F5344CB8AC3E}">
        <p14:creationId xmlns:p14="http://schemas.microsoft.com/office/powerpoint/2010/main" val="234670543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799"/>
            <a:ext cx="6443426" cy="762001"/>
          </a:xfrm>
        </p:spPr>
        <p:txBody>
          <a:bodyPr>
            <a:normAutofit/>
          </a:bodyPr>
          <a:lstStyle/>
          <a:p>
            <a:pPr marL="342900" indent="-342900"/>
            <a:r>
              <a:rPr lang="it-IT" dirty="0" smtClean="0"/>
              <a:t>GLI ADEMPIMENTI DELLA SOCIETÀ ESTEROVESTITA</a:t>
            </a:r>
            <a:endParaRPr lang="it-IT"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54</a:t>
            </a:fld>
            <a:endParaRPr lang="it-IT"/>
          </a:p>
        </p:txBody>
      </p:sp>
      <p:sp>
        <p:nvSpPr>
          <p:cNvPr id="1318" name="Content Placeholder 2"/>
          <p:cNvSpPr>
            <a:spLocks noGrp="1"/>
          </p:cNvSpPr>
          <p:nvPr>
            <p:ph sz="quarter" idx="14"/>
          </p:nvPr>
        </p:nvSpPr>
        <p:spPr>
          <a:xfrm>
            <a:off x="533400" y="1600200"/>
            <a:ext cx="8008938" cy="4648200"/>
          </a:xfrm>
        </p:spPr>
        <p:txBody>
          <a:bodyPr>
            <a:normAutofit/>
          </a:bodyPr>
          <a:lstStyle/>
          <a:p>
            <a:pPr indent="0" algn="just"/>
            <a:r>
              <a:rPr lang="it-IT" b="1" i="1" dirty="0" smtClean="0"/>
              <a:t>CREDITO D’IMPOSTA</a:t>
            </a:r>
          </a:p>
          <a:p>
            <a:r>
              <a:rPr lang="it-IT" b="1" dirty="0" smtClean="0"/>
              <a:t>Art</a:t>
            </a:r>
            <a:r>
              <a:rPr lang="it-IT" b="1" dirty="0"/>
              <a:t>. </a:t>
            </a:r>
            <a:r>
              <a:rPr lang="it-IT" b="1" dirty="0" smtClean="0"/>
              <a:t>23, TUIR:</a:t>
            </a:r>
          </a:p>
          <a:p>
            <a:pPr indent="0" algn="just"/>
            <a:r>
              <a:rPr lang="it-IT" i="1" dirty="0" smtClean="0"/>
              <a:t>«Applicazione </a:t>
            </a:r>
            <a:r>
              <a:rPr lang="it-IT" i="1" dirty="0"/>
              <a:t>dell'imposta ai non residenti</a:t>
            </a:r>
          </a:p>
          <a:p>
            <a:pPr marL="182880" indent="-457200" algn="just">
              <a:buAutoNum type="arabicPeriod"/>
            </a:pPr>
            <a:r>
              <a:rPr lang="it-IT" i="1" dirty="0" smtClean="0"/>
              <a:t>Ai </a:t>
            </a:r>
            <a:r>
              <a:rPr lang="it-IT" i="1" dirty="0"/>
              <a:t>fini dell'applicazione  dell'imposta  nei  confronti  dei  </a:t>
            </a:r>
            <a:r>
              <a:rPr lang="it-IT" i="1" dirty="0" smtClean="0"/>
              <a:t>non residenti </a:t>
            </a:r>
            <a:r>
              <a:rPr lang="it-IT" i="1" dirty="0"/>
              <a:t>si considerano prodotti nel territorio dello Stato:</a:t>
            </a:r>
          </a:p>
          <a:p>
            <a:pPr indent="0" algn="just"/>
            <a:r>
              <a:rPr lang="it-IT" i="1" dirty="0" smtClean="0"/>
              <a:t>…omissis…</a:t>
            </a:r>
          </a:p>
          <a:p>
            <a:pPr indent="0" algn="just"/>
            <a:r>
              <a:rPr lang="it-IT" i="1" dirty="0" smtClean="0"/>
              <a:t>e</a:t>
            </a:r>
            <a:r>
              <a:rPr lang="it-IT" i="1" dirty="0"/>
              <a:t>)  i  redditi  d'impresa  derivanti  da  attività   esercitate   </a:t>
            </a:r>
            <a:r>
              <a:rPr lang="it-IT" i="1" dirty="0" smtClean="0"/>
              <a:t>nel territorio </a:t>
            </a:r>
            <a:r>
              <a:rPr lang="it-IT" i="1" dirty="0"/>
              <a:t>dello Stato mediante stabili </a:t>
            </a:r>
            <a:r>
              <a:rPr lang="it-IT" i="1" dirty="0" smtClean="0"/>
              <a:t>organizzazioni;</a:t>
            </a:r>
          </a:p>
          <a:p>
            <a:pPr indent="0" algn="just"/>
            <a:r>
              <a:rPr lang="it-IT" i="1" dirty="0" smtClean="0"/>
              <a:t>…omissis…».</a:t>
            </a:r>
            <a:endParaRPr lang="it-IT" i="1" dirty="0"/>
          </a:p>
          <a:p>
            <a:pPr indent="0" algn="just"/>
            <a:endParaRPr lang="it-IT" i="1" dirty="0"/>
          </a:p>
          <a:p>
            <a:pPr indent="0" algn="just"/>
            <a:endParaRPr lang="it-IT" i="1" dirty="0" smtClean="0"/>
          </a:p>
          <a:p>
            <a:pPr indent="0" algn="just"/>
            <a:endParaRPr lang="it-IT" dirty="0" smtClean="0"/>
          </a:p>
          <a:p>
            <a:pPr indent="0" algn="just"/>
            <a:endParaRPr lang="it-IT" dirty="0" smtClean="0"/>
          </a:p>
          <a:p>
            <a:pPr algn="just"/>
            <a:endParaRPr lang="it-IT" sz="1600" dirty="0" smtClean="0"/>
          </a:p>
          <a:p>
            <a:pPr algn="just"/>
            <a:endParaRPr lang="it-IT" sz="1600" dirty="0"/>
          </a:p>
          <a:p>
            <a:pPr algn="just"/>
            <a:endParaRPr lang="it-IT" sz="1600" dirty="0" smtClean="0"/>
          </a:p>
          <a:p>
            <a:pPr algn="just"/>
            <a:endParaRPr lang="it-IT" sz="1600" dirty="0" smtClean="0"/>
          </a:p>
          <a:p>
            <a:pPr marL="285750" indent="-285750" algn="just">
              <a:buFontTx/>
              <a:buChar char="-"/>
            </a:pPr>
            <a:endParaRPr lang="it-IT" sz="1600" dirty="0" smtClean="0"/>
          </a:p>
          <a:p>
            <a:pPr algn="just"/>
            <a:endParaRPr lang="it-IT" sz="1600" dirty="0" smtClean="0"/>
          </a:p>
          <a:p>
            <a:pPr algn="just"/>
            <a:endParaRPr lang="it-IT" sz="1600" dirty="0" smtClean="0"/>
          </a:p>
          <a:p>
            <a:pPr algn="just"/>
            <a:endParaRPr lang="it-IT" sz="1600" dirty="0"/>
          </a:p>
          <a:p>
            <a:pPr algn="just"/>
            <a:endParaRPr lang="it-IT" sz="1600" dirty="0" smtClean="0"/>
          </a:p>
          <a:p>
            <a:pPr algn="just"/>
            <a:endParaRPr lang="it-IT" sz="1600" dirty="0" smtClean="0"/>
          </a:p>
          <a:p>
            <a:pPr algn="just"/>
            <a:endParaRPr lang="it-IT" sz="1600" dirty="0" smtClean="0"/>
          </a:p>
          <a:p>
            <a:pPr algn="just"/>
            <a:endParaRPr lang="it-IT" sz="1600" dirty="0" smtClean="0"/>
          </a:p>
          <a:p>
            <a:pPr algn="just"/>
            <a:endParaRPr lang="it-IT" sz="1600" dirty="0"/>
          </a:p>
        </p:txBody>
      </p:sp>
    </p:spTree>
    <p:extLst>
      <p:ext uri="{BB962C8B-B14F-4D97-AF65-F5344CB8AC3E}">
        <p14:creationId xmlns:p14="http://schemas.microsoft.com/office/powerpoint/2010/main" val="180498827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799"/>
            <a:ext cx="6443426" cy="762001"/>
          </a:xfrm>
        </p:spPr>
        <p:txBody>
          <a:bodyPr>
            <a:normAutofit/>
          </a:bodyPr>
          <a:lstStyle/>
          <a:p>
            <a:pPr marL="342900" indent="-342900"/>
            <a:r>
              <a:rPr lang="it-IT" dirty="0" smtClean="0"/>
              <a:t>GLI ADEMPIMENTI DELLA SOCIETÀ ESTEROVESTITA</a:t>
            </a:r>
            <a:endParaRPr lang="it-IT"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55</a:t>
            </a:fld>
            <a:endParaRPr lang="it-IT"/>
          </a:p>
        </p:txBody>
      </p:sp>
      <p:sp>
        <p:nvSpPr>
          <p:cNvPr id="1318" name="Content Placeholder 2"/>
          <p:cNvSpPr>
            <a:spLocks noGrp="1"/>
          </p:cNvSpPr>
          <p:nvPr>
            <p:ph sz="quarter" idx="14"/>
          </p:nvPr>
        </p:nvSpPr>
        <p:spPr>
          <a:xfrm>
            <a:off x="533400" y="1600200"/>
            <a:ext cx="8008938" cy="4648200"/>
          </a:xfrm>
        </p:spPr>
        <p:txBody>
          <a:bodyPr>
            <a:normAutofit/>
          </a:bodyPr>
          <a:lstStyle/>
          <a:p>
            <a:pPr indent="0" algn="just"/>
            <a:r>
              <a:rPr lang="it-IT" dirty="0" smtClean="0"/>
              <a:t>IRAP</a:t>
            </a:r>
            <a:endParaRPr lang="it-IT" dirty="0"/>
          </a:p>
          <a:p>
            <a:pPr indent="0" algn="just"/>
            <a:r>
              <a:rPr lang="it-IT" dirty="0"/>
              <a:t>Presupposto : esistenza sul territorio nazionale di una struttura organizzata di mezzi per lo svolgimento dell’attività d’impresa</a:t>
            </a:r>
          </a:p>
          <a:p>
            <a:pPr indent="0" algn="just"/>
            <a:r>
              <a:rPr lang="it-IT" dirty="0"/>
              <a:t>IVA</a:t>
            </a:r>
            <a:endParaRPr lang="it-IT" sz="1800" dirty="0"/>
          </a:p>
          <a:p>
            <a:pPr indent="0" algn="just"/>
            <a:r>
              <a:rPr lang="it-IT" dirty="0"/>
              <a:t>La norma contenuta nell’art. 73 in merito alla residenza è riferibile solamente alle imposte dirette. Non può avere efficacia ai fini dell’imposta sul valore aggiunto;</a:t>
            </a:r>
          </a:p>
          <a:p>
            <a:pPr indent="0" algn="just"/>
            <a:r>
              <a:rPr lang="it-IT" dirty="0"/>
              <a:t>- sede o </a:t>
            </a:r>
            <a:r>
              <a:rPr lang="it-IT" dirty="0" smtClean="0"/>
              <a:t>base fissa (</a:t>
            </a:r>
            <a:r>
              <a:rPr lang="it-IT" dirty="0"/>
              <a:t>stabile sede d’affari)</a:t>
            </a:r>
          </a:p>
          <a:p>
            <a:pPr indent="0" algn="just"/>
            <a:endParaRPr lang="it-IT" i="1" dirty="0" smtClean="0"/>
          </a:p>
          <a:p>
            <a:pPr algn="just"/>
            <a:endParaRPr lang="it-IT" sz="1600" dirty="0" smtClean="0"/>
          </a:p>
          <a:p>
            <a:pPr algn="just"/>
            <a:endParaRPr lang="it-IT" sz="1600" dirty="0"/>
          </a:p>
          <a:p>
            <a:pPr algn="just"/>
            <a:endParaRPr lang="it-IT" sz="1600" dirty="0" smtClean="0"/>
          </a:p>
          <a:p>
            <a:pPr algn="just"/>
            <a:endParaRPr lang="it-IT" sz="1600" dirty="0" smtClean="0"/>
          </a:p>
          <a:p>
            <a:pPr marL="285750" indent="-285750" algn="just">
              <a:buFontTx/>
              <a:buChar char="-"/>
            </a:pPr>
            <a:endParaRPr lang="it-IT" sz="1600" dirty="0" smtClean="0"/>
          </a:p>
          <a:p>
            <a:pPr algn="just"/>
            <a:endParaRPr lang="it-IT" sz="1600" dirty="0" smtClean="0"/>
          </a:p>
          <a:p>
            <a:pPr algn="just"/>
            <a:endParaRPr lang="it-IT" sz="1600" dirty="0" smtClean="0"/>
          </a:p>
          <a:p>
            <a:pPr algn="just"/>
            <a:endParaRPr lang="it-IT" sz="1600" dirty="0"/>
          </a:p>
          <a:p>
            <a:pPr algn="just"/>
            <a:endParaRPr lang="it-IT" sz="1600" dirty="0" smtClean="0"/>
          </a:p>
          <a:p>
            <a:pPr algn="just"/>
            <a:endParaRPr lang="it-IT" sz="1600" dirty="0" smtClean="0"/>
          </a:p>
          <a:p>
            <a:pPr algn="just"/>
            <a:endParaRPr lang="it-IT" sz="1600" dirty="0" smtClean="0"/>
          </a:p>
          <a:p>
            <a:pPr algn="just"/>
            <a:endParaRPr lang="it-IT" sz="1600" dirty="0" smtClean="0"/>
          </a:p>
          <a:p>
            <a:pPr algn="just"/>
            <a:endParaRPr lang="it-IT" sz="1600" dirty="0"/>
          </a:p>
        </p:txBody>
      </p:sp>
    </p:spTree>
    <p:extLst>
      <p:ext uri="{BB962C8B-B14F-4D97-AF65-F5344CB8AC3E}">
        <p14:creationId xmlns:p14="http://schemas.microsoft.com/office/powerpoint/2010/main" val="57572584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971800"/>
            <a:ext cx="7086600" cy="914400"/>
          </a:xfrm>
        </p:spPr>
        <p:txBody>
          <a:bodyPr/>
          <a:lstStyle/>
          <a:p>
            <a:r>
              <a:rPr lang="it-IT" cap="all" dirty="0" smtClean="0"/>
              <a:t>6. La legge delega </a:t>
            </a:r>
            <a:endParaRPr lang="it-IT" cap="all" dirty="0"/>
          </a:p>
        </p:txBody>
      </p:sp>
      <p:sp>
        <p:nvSpPr>
          <p:cNvPr id="4" name="Slide Number Placeholder 3"/>
          <p:cNvSpPr>
            <a:spLocks noGrp="1"/>
          </p:cNvSpPr>
          <p:nvPr>
            <p:ph type="sldNum" sz="quarter" idx="4"/>
          </p:nvPr>
        </p:nvSpPr>
        <p:spPr/>
        <p:txBody>
          <a:bodyPr/>
          <a:lstStyle/>
          <a:p>
            <a:fld id="{9EBD5762-3BDC-484D-9503-7EA6D5A9A8CE}" type="slidenum">
              <a:rPr lang="it-IT" smtClean="0"/>
              <a:pPr/>
              <a:t>56</a:t>
            </a:fld>
            <a:endParaRPr lang="it-IT"/>
          </a:p>
        </p:txBody>
      </p:sp>
    </p:spTree>
    <p:extLst>
      <p:ext uri="{BB962C8B-B14F-4D97-AF65-F5344CB8AC3E}">
        <p14:creationId xmlns:p14="http://schemas.microsoft.com/office/powerpoint/2010/main" val="35628035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799"/>
            <a:ext cx="6443426" cy="762001"/>
          </a:xfrm>
        </p:spPr>
        <p:txBody>
          <a:bodyPr>
            <a:normAutofit/>
          </a:bodyPr>
          <a:lstStyle/>
          <a:p>
            <a:pPr marL="342900" indent="-342900"/>
            <a:r>
              <a:rPr lang="it-IT" dirty="0" smtClean="0"/>
              <a:t>LA LEGGE DELEGA: L. 11 marzo 2014, n. 23, art. 12</a:t>
            </a:r>
            <a:endParaRPr lang="it-IT"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57</a:t>
            </a:fld>
            <a:endParaRPr lang="it-IT"/>
          </a:p>
        </p:txBody>
      </p:sp>
      <p:sp>
        <p:nvSpPr>
          <p:cNvPr id="1318" name="Content Placeholder 2"/>
          <p:cNvSpPr>
            <a:spLocks noGrp="1"/>
          </p:cNvSpPr>
          <p:nvPr>
            <p:ph sz="quarter" idx="14"/>
          </p:nvPr>
        </p:nvSpPr>
        <p:spPr>
          <a:xfrm>
            <a:off x="533400" y="1905000"/>
            <a:ext cx="8008938" cy="4343400"/>
          </a:xfrm>
        </p:spPr>
        <p:txBody>
          <a:bodyPr>
            <a:normAutofit lnSpcReduction="10000"/>
          </a:bodyPr>
          <a:lstStyle/>
          <a:p>
            <a:pPr indent="0" algn="just"/>
            <a:r>
              <a:rPr lang="it-IT" dirty="0" smtClean="0"/>
              <a:t>Si è avuto modo di evidenziare parte dei dubbi operativi di evidente portata per quanto riguarda la corretta definizione di residenza di una società o ente.</a:t>
            </a:r>
          </a:p>
          <a:p>
            <a:pPr indent="0" algn="just"/>
            <a:r>
              <a:rPr lang="it-IT" dirty="0" smtClean="0"/>
              <a:t>Si segnala con favore, l’iniziativa di delegare il Governo ad approvare entro 12 mesi dall’entrata in vigore (27 marzo 2014 e, quindi, entro il 27 marzo 2015) uno o più decreti legislativi al fine, fra l’altro, di attuare una:</a:t>
            </a:r>
          </a:p>
          <a:p>
            <a:pPr indent="0" algn="just"/>
            <a:r>
              <a:rPr lang="it-IT" dirty="0" smtClean="0"/>
              <a:t>«</a:t>
            </a:r>
            <a:r>
              <a:rPr lang="it-IT" sz="1600" i="1" dirty="0" smtClean="0"/>
              <a:t>revisione </a:t>
            </a:r>
            <a:r>
              <a:rPr lang="it-IT" sz="1600" i="1" dirty="0"/>
              <a:t>della disciplina impositiva riguardante le operazioni transfrontaliere, con particolare riferimento all'individuazione della residenza fiscale, al regime di imputazione per trasparenza delle società controllate estere e di quelle collegate, al regime di rimpatrio dei dividendi provenienti dagli Stati con regime fiscale privilegiato, al regime di deducibilità dei costi di transazione commerciale dei soggetti insediati in tali Stati, al regime di applicazione delle ritenute transfrontaliere, al regime dei lavoratori all'estero e dei lavoratori transfrontalieri, al regime di tassazione delle stabili organizzazioni all'estero e di quelle di soggetti non residenti insediate in Italia, nonché al regime di rilevanza delle perdite di società del gruppo residenti </a:t>
            </a:r>
            <a:r>
              <a:rPr lang="it-IT" sz="1600" i="1" dirty="0" smtClean="0"/>
              <a:t>all'estero</a:t>
            </a:r>
            <a:r>
              <a:rPr lang="it-IT" sz="1600" dirty="0" smtClean="0"/>
              <a:t>»</a:t>
            </a:r>
            <a:endParaRPr lang="it-IT" sz="1600" dirty="0"/>
          </a:p>
          <a:p>
            <a:pPr algn="just"/>
            <a:endParaRPr lang="it-IT" sz="1600" dirty="0" smtClean="0"/>
          </a:p>
          <a:p>
            <a:pPr algn="just"/>
            <a:endParaRPr lang="it-IT" sz="1600" dirty="0" smtClean="0"/>
          </a:p>
          <a:p>
            <a:pPr marL="285750" indent="-285750" algn="just">
              <a:buFontTx/>
              <a:buChar char="-"/>
            </a:pPr>
            <a:endParaRPr lang="it-IT" sz="1600" dirty="0" smtClean="0"/>
          </a:p>
          <a:p>
            <a:pPr algn="just"/>
            <a:endParaRPr lang="it-IT" sz="1600" dirty="0" smtClean="0"/>
          </a:p>
          <a:p>
            <a:pPr algn="just"/>
            <a:endParaRPr lang="it-IT" sz="1600" dirty="0" smtClean="0"/>
          </a:p>
          <a:p>
            <a:pPr algn="just"/>
            <a:endParaRPr lang="it-IT" sz="1600" dirty="0"/>
          </a:p>
          <a:p>
            <a:pPr algn="just"/>
            <a:endParaRPr lang="it-IT" sz="1600" dirty="0" smtClean="0"/>
          </a:p>
          <a:p>
            <a:pPr algn="just"/>
            <a:endParaRPr lang="it-IT" sz="1600" dirty="0" smtClean="0"/>
          </a:p>
          <a:p>
            <a:pPr algn="just"/>
            <a:endParaRPr lang="it-IT" sz="1600" dirty="0" smtClean="0"/>
          </a:p>
          <a:p>
            <a:pPr algn="just"/>
            <a:endParaRPr lang="it-IT" sz="1600" dirty="0" smtClean="0"/>
          </a:p>
          <a:p>
            <a:pPr algn="just"/>
            <a:endParaRPr lang="it-IT" sz="1600" dirty="0"/>
          </a:p>
        </p:txBody>
      </p:sp>
    </p:spTree>
    <p:extLst>
      <p:ext uri="{BB962C8B-B14F-4D97-AF65-F5344CB8AC3E}">
        <p14:creationId xmlns:p14="http://schemas.microsoft.com/office/powerpoint/2010/main" val="4031405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799"/>
            <a:ext cx="6443426" cy="914401"/>
          </a:xfrm>
        </p:spPr>
        <p:txBody>
          <a:bodyPr/>
          <a:lstStyle/>
          <a:p>
            <a:r>
              <a:rPr lang="it-IT" sz="2800" cap="all" dirty="0"/>
              <a:t>DEFINIZIONE </a:t>
            </a:r>
            <a:r>
              <a:rPr lang="it-IT" cap="all" dirty="0"/>
              <a:t>DI RESIDENZA </a:t>
            </a:r>
            <a:r>
              <a:rPr lang="it-IT" cap="all" dirty="0" smtClean="0"/>
              <a:t> elementi attivanti</a:t>
            </a:r>
            <a:endParaRPr lang="it-IT" cap="all"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6</a:t>
            </a:fld>
            <a:endParaRPr lang="it-IT"/>
          </a:p>
        </p:txBody>
      </p:sp>
      <p:sp>
        <p:nvSpPr>
          <p:cNvPr id="1318" name="Content Placeholder 2"/>
          <p:cNvSpPr>
            <a:spLocks noGrp="1"/>
          </p:cNvSpPr>
          <p:nvPr>
            <p:ph sz="quarter" idx="14"/>
          </p:nvPr>
        </p:nvSpPr>
        <p:spPr>
          <a:xfrm>
            <a:off x="533400" y="1676400"/>
            <a:ext cx="8001000" cy="4800600"/>
          </a:xfrm>
        </p:spPr>
        <p:txBody>
          <a:bodyPr/>
          <a:lstStyle/>
          <a:p>
            <a:pPr algn="just"/>
            <a:endParaRPr lang="it-IT" sz="1600" dirty="0" smtClean="0"/>
          </a:p>
          <a:p>
            <a:pPr algn="just"/>
            <a:r>
              <a:rPr lang="it-IT" b="1" dirty="0" smtClean="0"/>
              <a:t>SEDE LEGALE</a:t>
            </a:r>
          </a:p>
          <a:p>
            <a:pPr indent="0" algn="just"/>
            <a:endParaRPr lang="it-IT" sz="2400" dirty="0" smtClean="0"/>
          </a:p>
          <a:p>
            <a:pPr indent="0" algn="just"/>
            <a:r>
              <a:rPr lang="it-IT" sz="2400" u="sng" dirty="0" smtClean="0"/>
              <a:t>Dato formale</a:t>
            </a:r>
            <a:r>
              <a:rPr lang="it-IT" sz="2400" dirty="0" smtClean="0"/>
              <a:t>:                                             </a:t>
            </a:r>
          </a:p>
          <a:p>
            <a:pPr indent="0" algn="just"/>
            <a:r>
              <a:rPr lang="it-IT" sz="2400" dirty="0" smtClean="0"/>
              <a:t>la società o l’ente costituito secondo il diritto italiano è, indipendentemente da altri elementi, soggetto fiscalmente residente nel territorio dello </a:t>
            </a:r>
            <a:r>
              <a:rPr lang="it-IT" sz="2400" dirty="0" smtClean="0"/>
              <a:t>Stato</a:t>
            </a:r>
          </a:p>
          <a:p>
            <a:pPr indent="0" algn="just"/>
            <a:r>
              <a:rPr lang="it-IT" sz="2400" dirty="0" smtClean="0"/>
              <a:t>(«</a:t>
            </a:r>
            <a:r>
              <a:rPr lang="it-IT" sz="2400" dirty="0" err="1" smtClean="0"/>
              <a:t>PoI</a:t>
            </a:r>
            <a:r>
              <a:rPr lang="it-IT" sz="2400" dirty="0" smtClean="0"/>
              <a:t>» </a:t>
            </a:r>
            <a:r>
              <a:rPr lang="it-IT" sz="2400" i="1" dirty="0" err="1" smtClean="0"/>
              <a:t>Place</a:t>
            </a:r>
            <a:r>
              <a:rPr lang="it-IT" sz="2400" i="1" dirty="0" smtClean="0"/>
              <a:t> of </a:t>
            </a:r>
            <a:r>
              <a:rPr lang="it-IT" sz="2400" i="1" dirty="0" err="1" smtClean="0"/>
              <a:t>Incorporation</a:t>
            </a:r>
            <a:r>
              <a:rPr lang="it-IT" sz="2400" i="1" dirty="0" smtClean="0"/>
              <a:t> </a:t>
            </a:r>
            <a:r>
              <a:rPr lang="it-IT" sz="2400" dirty="0" smtClean="0"/>
              <a:t>per l’OCSE)</a:t>
            </a:r>
            <a:endParaRPr lang="it-IT" sz="2400" dirty="0" smtClean="0"/>
          </a:p>
          <a:p>
            <a:pPr indent="0" algn="just"/>
            <a:endParaRPr lang="it-IT" sz="1600" dirty="0" smtClean="0"/>
          </a:p>
          <a:p>
            <a:pPr indent="0" algn="just"/>
            <a:endParaRPr lang="it-IT" sz="1600" dirty="0"/>
          </a:p>
          <a:p>
            <a:pPr indent="0" algn="just"/>
            <a:endParaRPr lang="it-IT" sz="1600" dirty="0" smtClean="0"/>
          </a:p>
          <a:p>
            <a:pPr indent="0" algn="just"/>
            <a:endParaRPr lang="it-IT" sz="1600" dirty="0" smtClean="0"/>
          </a:p>
          <a:p>
            <a:pPr indent="0" algn="just"/>
            <a:r>
              <a:rPr lang="it-IT" sz="1600" dirty="0"/>
              <a:t>	</a:t>
            </a:r>
            <a:endParaRPr lang="it-IT" sz="1600" dirty="0" smtClean="0"/>
          </a:p>
        </p:txBody>
      </p:sp>
    </p:spTree>
    <p:extLst>
      <p:ext uri="{BB962C8B-B14F-4D97-AF65-F5344CB8AC3E}">
        <p14:creationId xmlns:p14="http://schemas.microsoft.com/office/powerpoint/2010/main" val="181556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799"/>
            <a:ext cx="6443426" cy="838201"/>
          </a:xfrm>
        </p:spPr>
        <p:txBody>
          <a:bodyPr/>
          <a:lstStyle/>
          <a:p>
            <a:r>
              <a:rPr lang="it-IT" sz="2800" cap="all" dirty="0" smtClean="0"/>
              <a:t>DEFINIZIONE </a:t>
            </a:r>
            <a:r>
              <a:rPr lang="it-IT" cap="all" dirty="0"/>
              <a:t>DI RESIDENZA </a:t>
            </a:r>
            <a:r>
              <a:rPr lang="it-IT" cap="all" dirty="0" smtClean="0"/>
              <a:t> elementi attivanti</a:t>
            </a:r>
            <a:endParaRPr lang="it-IT" cap="all" dirty="0"/>
          </a:p>
        </p:txBody>
      </p:sp>
      <p:sp>
        <p:nvSpPr>
          <p:cNvPr id="5" name="Slide Number Placeholder 4"/>
          <p:cNvSpPr>
            <a:spLocks noGrp="1"/>
          </p:cNvSpPr>
          <p:nvPr>
            <p:ph type="sldNum" sz="quarter" idx="4"/>
          </p:nvPr>
        </p:nvSpPr>
        <p:spPr/>
        <p:txBody>
          <a:bodyPr/>
          <a:lstStyle/>
          <a:p>
            <a:fld id="{9EBD5762-3BDC-484D-9503-7EA6D5A9A8CE}" type="slidenum">
              <a:rPr lang="it-IT" smtClean="0"/>
              <a:pPr/>
              <a:t>7</a:t>
            </a:fld>
            <a:endParaRPr lang="it-IT"/>
          </a:p>
        </p:txBody>
      </p:sp>
      <p:sp>
        <p:nvSpPr>
          <p:cNvPr id="1318" name="Content Placeholder 2"/>
          <p:cNvSpPr>
            <a:spLocks noGrp="1"/>
          </p:cNvSpPr>
          <p:nvPr>
            <p:ph sz="quarter" idx="14"/>
          </p:nvPr>
        </p:nvSpPr>
        <p:spPr>
          <a:xfrm>
            <a:off x="533400" y="2057400"/>
            <a:ext cx="8008938" cy="4419600"/>
          </a:xfrm>
        </p:spPr>
        <p:txBody>
          <a:bodyPr/>
          <a:lstStyle/>
          <a:p>
            <a:pPr algn="just"/>
            <a:r>
              <a:rPr lang="it-IT" b="1" dirty="0"/>
              <a:t>SEDE </a:t>
            </a:r>
            <a:r>
              <a:rPr lang="it-IT" b="1" dirty="0" smtClean="0"/>
              <a:t>DELL’AMMINISTRAZIONE</a:t>
            </a:r>
          </a:p>
          <a:p>
            <a:pPr indent="0" algn="just"/>
            <a:r>
              <a:rPr lang="it-IT" sz="2400" dirty="0" smtClean="0"/>
              <a:t>Situazione di fatto che richiede indagini complesse inerenti aspetti sostanziali: </a:t>
            </a:r>
          </a:p>
          <a:p>
            <a:pPr algn="just"/>
            <a:endParaRPr lang="it-IT" sz="2400" dirty="0" smtClean="0"/>
          </a:p>
          <a:p>
            <a:pPr algn="just"/>
            <a:r>
              <a:rPr lang="it-IT" sz="2400" dirty="0" smtClean="0"/>
              <a:t>la sede dell’amministrazione è da intendersi, infatti, come la sede effettiva a prescindere dal dato formale  </a:t>
            </a:r>
          </a:p>
          <a:p>
            <a:pPr algn="just"/>
            <a:endParaRPr lang="it-IT" sz="2400" dirty="0" smtClean="0"/>
          </a:p>
          <a:p>
            <a:pPr algn="just"/>
            <a:r>
              <a:rPr lang="it-IT" sz="2400" dirty="0" smtClean="0"/>
              <a:t>è definita come la «sede di direzione effettiva» («</a:t>
            </a:r>
            <a:r>
              <a:rPr lang="it-IT" sz="2400" dirty="0" err="1" smtClean="0"/>
              <a:t>PoEM</a:t>
            </a:r>
            <a:r>
              <a:rPr lang="it-IT" sz="2400" dirty="0" smtClean="0"/>
              <a:t>» </a:t>
            </a:r>
            <a:r>
              <a:rPr lang="it-IT" sz="2400" dirty="0" err="1" smtClean="0"/>
              <a:t>P</a:t>
            </a:r>
            <a:r>
              <a:rPr lang="it-IT" sz="2400" i="1" dirty="0" err="1" smtClean="0"/>
              <a:t>lace</a:t>
            </a:r>
            <a:r>
              <a:rPr lang="it-IT" sz="2400" i="1" dirty="0" smtClean="0"/>
              <a:t> </a:t>
            </a:r>
            <a:r>
              <a:rPr lang="it-IT" sz="2400" i="1" dirty="0" smtClean="0"/>
              <a:t>of </a:t>
            </a:r>
            <a:r>
              <a:rPr lang="it-IT" sz="2400" i="1" dirty="0" err="1"/>
              <a:t>E</a:t>
            </a:r>
            <a:r>
              <a:rPr lang="it-IT" sz="2400" i="1" dirty="0" err="1" smtClean="0"/>
              <a:t>ffective</a:t>
            </a:r>
            <a:r>
              <a:rPr lang="it-IT" sz="2400" i="1" dirty="0" smtClean="0"/>
              <a:t> Management</a:t>
            </a:r>
            <a:r>
              <a:rPr lang="it-IT" sz="2400" dirty="0" smtClean="0"/>
              <a:t> </a:t>
            </a:r>
            <a:r>
              <a:rPr lang="it-IT" sz="2400" dirty="0" smtClean="0"/>
              <a:t>per l’OCSE)</a:t>
            </a:r>
            <a:endParaRPr lang="it-IT" sz="2400" b="1" dirty="0" smtClean="0"/>
          </a:p>
        </p:txBody>
      </p:sp>
    </p:spTree>
    <p:extLst>
      <p:ext uri="{BB962C8B-B14F-4D97-AF65-F5344CB8AC3E}">
        <p14:creationId xmlns:p14="http://schemas.microsoft.com/office/powerpoint/2010/main" val="3878959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8</a:t>
            </a:fld>
            <a:endParaRPr lang="it-IT"/>
          </a:p>
        </p:txBody>
      </p:sp>
      <p:sp>
        <p:nvSpPr>
          <p:cNvPr id="1318" name="Content Placeholder 2"/>
          <p:cNvSpPr>
            <a:spLocks noGrp="1"/>
          </p:cNvSpPr>
          <p:nvPr>
            <p:ph sz="quarter" idx="14"/>
          </p:nvPr>
        </p:nvSpPr>
        <p:spPr>
          <a:xfrm>
            <a:off x="533400" y="1600200"/>
            <a:ext cx="8008938" cy="5029200"/>
          </a:xfrm>
        </p:spPr>
        <p:txBody>
          <a:bodyPr/>
          <a:lstStyle/>
          <a:p>
            <a:pPr lvl="0" algn="just">
              <a:buClr>
                <a:srgbClr val="000000"/>
              </a:buClr>
            </a:pPr>
            <a:r>
              <a:rPr lang="it-IT" b="1" dirty="0">
                <a:solidFill>
                  <a:srgbClr val="000000"/>
                </a:solidFill>
              </a:rPr>
              <a:t>SEDE DELL’AMMINISTRAZIONE</a:t>
            </a:r>
          </a:p>
          <a:p>
            <a:pPr algn="just"/>
            <a:r>
              <a:rPr lang="it-IT" b="1" dirty="0" smtClean="0"/>
              <a:t>Agenzia delle Entrate, Circolare n. 28/E del 2006</a:t>
            </a:r>
          </a:p>
          <a:p>
            <a:pPr algn="just"/>
            <a:r>
              <a:rPr lang="it-IT" dirty="0" smtClean="0"/>
              <a:t>“</a:t>
            </a:r>
            <a:r>
              <a:rPr lang="it-IT" i="1" dirty="0" smtClean="0"/>
              <a:t>la sede della ‘direzione effettiva’ di un ente debba definirsi non soltanto come il luogo di svolgimento della sua prevalente attività direttiva e amministrativa, ma anche come il luogo ove è esercitata l’attività principale.  Coerentemente con quanto affermato dalla </a:t>
            </a:r>
            <a:r>
              <a:rPr lang="it-IT" b="1" i="1" dirty="0" smtClean="0"/>
              <a:t>Corte di Cassazione con la  risalente sentenza 22 gennaio 1958, n. 136</a:t>
            </a:r>
            <a:r>
              <a:rPr lang="it-IT" i="1" dirty="0" smtClean="0"/>
              <a:t>, la sede effettiva della società deve considerarsi come ‘il luogo in cui la società svolge la sua prevalente attività direttiva ed amministrativa per l’esercizio dell’impresa, cioè il </a:t>
            </a:r>
            <a:r>
              <a:rPr lang="it-IT" b="1" i="1" u="sng" dirty="0" smtClean="0"/>
              <a:t>centro effettivo dei suoi interessi, dove la società vive ed opera, dove si trattano gli affari e dove i diversi fattori dell’impresa vengono organizzati e coordinati per l’esplicazione ed il raggiungimento dei fini sociali </a:t>
            </a:r>
            <a:r>
              <a:rPr lang="it-IT" dirty="0" smtClean="0"/>
              <a:t>’ ”.</a:t>
            </a:r>
          </a:p>
          <a:p>
            <a:pPr indent="0" algn="just"/>
            <a:endParaRPr lang="it-IT" sz="1600" dirty="0"/>
          </a:p>
          <a:p>
            <a:pPr marL="11430" indent="-285750" algn="just">
              <a:buFont typeface="Arial" panose="020B0604020202020204" pitchFamily="34" charset="0"/>
              <a:buChar char="•"/>
            </a:pPr>
            <a:endParaRPr lang="it-IT" sz="1600" dirty="0" smtClean="0"/>
          </a:p>
          <a:p>
            <a:pPr marL="171450" indent="-171450" algn="just">
              <a:buFont typeface="Arial" panose="020B0604020202020204" pitchFamily="34" charset="0"/>
              <a:buChar char="•"/>
            </a:pPr>
            <a:endParaRPr lang="it-IT" sz="800" b="1" dirty="0" smtClean="0"/>
          </a:p>
          <a:p>
            <a:pPr indent="0" algn="just"/>
            <a:r>
              <a:rPr lang="it-IT" sz="1600" b="1" dirty="0" smtClean="0"/>
              <a:t>	</a:t>
            </a:r>
            <a:endParaRPr lang="it-IT" sz="1600" dirty="0" smtClean="0"/>
          </a:p>
        </p:txBody>
      </p:sp>
      <p:sp>
        <p:nvSpPr>
          <p:cNvPr id="7" name="Title 1"/>
          <p:cNvSpPr>
            <a:spLocks noGrp="1"/>
          </p:cNvSpPr>
          <p:nvPr>
            <p:ph type="title"/>
          </p:nvPr>
        </p:nvSpPr>
        <p:spPr/>
        <p:txBody>
          <a:bodyPr/>
          <a:lstStyle/>
          <a:p>
            <a:r>
              <a:rPr lang="it-IT" sz="2800" cap="all" dirty="0" smtClean="0"/>
              <a:t>DEFINIZIONE </a:t>
            </a:r>
            <a:r>
              <a:rPr lang="it-IT" cap="all" dirty="0"/>
              <a:t>DI RESIDENZA </a:t>
            </a:r>
            <a:r>
              <a:rPr lang="it-IT" cap="all" dirty="0" smtClean="0"/>
              <a:t/>
            </a:r>
            <a:br>
              <a:rPr lang="it-IT" cap="all" dirty="0" smtClean="0"/>
            </a:br>
            <a:r>
              <a:rPr lang="it-IT" cap="all" dirty="0" smtClean="0"/>
              <a:t>elementi attivanti</a:t>
            </a:r>
            <a:endParaRPr lang="it-IT" cap="all"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1187" y="6096000"/>
            <a:ext cx="695325" cy="380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2278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EBD5762-3BDC-484D-9503-7EA6D5A9A8CE}" type="slidenum">
              <a:rPr lang="it-IT" smtClean="0"/>
              <a:pPr/>
              <a:t>9</a:t>
            </a:fld>
            <a:endParaRPr lang="it-IT"/>
          </a:p>
        </p:txBody>
      </p:sp>
      <p:sp>
        <p:nvSpPr>
          <p:cNvPr id="1318" name="Content Placeholder 2"/>
          <p:cNvSpPr>
            <a:spLocks noGrp="1"/>
          </p:cNvSpPr>
          <p:nvPr>
            <p:ph sz="quarter" idx="14"/>
          </p:nvPr>
        </p:nvSpPr>
        <p:spPr>
          <a:xfrm>
            <a:off x="533400" y="1828800"/>
            <a:ext cx="8008938" cy="4648200"/>
          </a:xfrm>
        </p:spPr>
        <p:txBody>
          <a:bodyPr/>
          <a:lstStyle/>
          <a:p>
            <a:pPr lvl="0" algn="just">
              <a:buClr>
                <a:srgbClr val="000000"/>
              </a:buClr>
            </a:pPr>
            <a:r>
              <a:rPr lang="it-IT" b="1" dirty="0">
                <a:solidFill>
                  <a:srgbClr val="000000"/>
                </a:solidFill>
              </a:rPr>
              <a:t>SEDE DELL’AMMINISTRAZIONE</a:t>
            </a:r>
          </a:p>
          <a:p>
            <a:pPr algn="just"/>
            <a:r>
              <a:rPr lang="it-IT" b="1" dirty="0" smtClean="0"/>
              <a:t>Agenzia </a:t>
            </a:r>
            <a:r>
              <a:rPr lang="it-IT" b="1" dirty="0"/>
              <a:t>delle Entrate, Circolare n. 28/E del 2006</a:t>
            </a:r>
          </a:p>
          <a:p>
            <a:pPr algn="just"/>
            <a:r>
              <a:rPr lang="it-IT" sz="2400" i="1" dirty="0" smtClean="0"/>
              <a:t>luogo dove si trova il centro </a:t>
            </a:r>
            <a:r>
              <a:rPr lang="it-IT" sz="2400" i="1" dirty="0"/>
              <a:t>effettivo dei suoi </a:t>
            </a:r>
            <a:r>
              <a:rPr lang="it-IT" sz="2400" i="1" dirty="0" smtClean="0"/>
              <a:t>interessi</a:t>
            </a:r>
          </a:p>
          <a:p>
            <a:pPr algn="just"/>
            <a:r>
              <a:rPr lang="it-IT" sz="2400" i="1" dirty="0" smtClean="0"/>
              <a:t>luogo </a:t>
            </a:r>
            <a:r>
              <a:rPr lang="it-IT" sz="2400" i="1" dirty="0"/>
              <a:t>dove la società vive ed </a:t>
            </a:r>
            <a:r>
              <a:rPr lang="it-IT" sz="2400" i="1" dirty="0" smtClean="0"/>
              <a:t>opera</a:t>
            </a:r>
          </a:p>
          <a:p>
            <a:pPr algn="just"/>
            <a:r>
              <a:rPr lang="it-IT" sz="2400" i="1" dirty="0"/>
              <a:t>l</a:t>
            </a:r>
            <a:r>
              <a:rPr lang="it-IT" sz="2400" i="1" dirty="0" smtClean="0"/>
              <a:t>uogo dove </a:t>
            </a:r>
            <a:r>
              <a:rPr lang="it-IT" sz="2400" i="1" dirty="0"/>
              <a:t>si trattano gli </a:t>
            </a:r>
            <a:r>
              <a:rPr lang="it-IT" sz="2400" i="1" dirty="0" smtClean="0"/>
              <a:t>affari</a:t>
            </a:r>
          </a:p>
          <a:p>
            <a:pPr algn="just"/>
            <a:r>
              <a:rPr lang="it-IT" sz="2400" i="1" dirty="0" smtClean="0"/>
              <a:t>(</a:t>
            </a:r>
            <a:r>
              <a:rPr lang="it-IT" sz="2400" i="1" u="sng" dirty="0" smtClean="0"/>
              <a:t>business </a:t>
            </a:r>
            <a:r>
              <a:rPr lang="it-IT" sz="2400" i="1" u="sng" dirty="0" err="1" smtClean="0"/>
              <a:t>activity</a:t>
            </a:r>
            <a:r>
              <a:rPr lang="it-IT" sz="2400" i="1" dirty="0" smtClean="0"/>
              <a:t>)</a:t>
            </a:r>
            <a:endParaRPr lang="it-IT" sz="2400" i="1" dirty="0"/>
          </a:p>
          <a:p>
            <a:pPr algn="just"/>
            <a:r>
              <a:rPr lang="it-IT" sz="2400" i="1" dirty="0" smtClean="0"/>
              <a:t>luogo dove </a:t>
            </a:r>
            <a:r>
              <a:rPr lang="it-IT" sz="2400" i="1" dirty="0"/>
              <a:t>i diversi fattori dell’impresa vengono organizzati e coordinati </a:t>
            </a:r>
            <a:endParaRPr lang="it-IT" sz="2400" i="1" dirty="0" smtClean="0"/>
          </a:p>
          <a:p>
            <a:pPr lvl="0" algn="just">
              <a:buClr>
                <a:srgbClr val="000000"/>
              </a:buClr>
            </a:pPr>
            <a:r>
              <a:rPr lang="it-IT" sz="2400" i="1" dirty="0" smtClean="0">
                <a:solidFill>
                  <a:srgbClr val="000000"/>
                </a:solidFill>
              </a:rPr>
              <a:t>(</a:t>
            </a:r>
            <a:r>
              <a:rPr lang="it-IT" sz="2400" i="1" u="sng" dirty="0" err="1" smtClean="0">
                <a:solidFill>
                  <a:srgbClr val="000000"/>
                </a:solidFill>
              </a:rPr>
              <a:t>organization</a:t>
            </a:r>
            <a:r>
              <a:rPr lang="it-IT" sz="2400" i="1" dirty="0" smtClean="0">
                <a:solidFill>
                  <a:srgbClr val="000000"/>
                </a:solidFill>
              </a:rPr>
              <a:t>)</a:t>
            </a:r>
            <a:endParaRPr lang="it-IT" sz="2400" i="1" dirty="0">
              <a:solidFill>
                <a:srgbClr val="000000"/>
              </a:solidFill>
            </a:endParaRPr>
          </a:p>
          <a:p>
            <a:pPr algn="just"/>
            <a:endParaRPr lang="it-IT" sz="1600" dirty="0"/>
          </a:p>
          <a:p>
            <a:pPr marL="171450" indent="-171450" algn="just">
              <a:buFont typeface="Arial" panose="020B0604020202020204" pitchFamily="34" charset="0"/>
              <a:buChar char="•"/>
            </a:pPr>
            <a:endParaRPr lang="it-IT" sz="800" b="1" dirty="0" smtClean="0"/>
          </a:p>
          <a:p>
            <a:pPr indent="0" algn="just"/>
            <a:endParaRPr lang="it-IT" sz="1600" dirty="0" smtClean="0"/>
          </a:p>
        </p:txBody>
      </p:sp>
      <p:sp>
        <p:nvSpPr>
          <p:cNvPr id="7" name="Title 1"/>
          <p:cNvSpPr>
            <a:spLocks noGrp="1"/>
          </p:cNvSpPr>
          <p:nvPr>
            <p:ph type="title"/>
          </p:nvPr>
        </p:nvSpPr>
        <p:spPr/>
        <p:txBody>
          <a:bodyPr/>
          <a:lstStyle/>
          <a:p>
            <a:r>
              <a:rPr lang="it-IT" sz="2800" cap="all" dirty="0" smtClean="0"/>
              <a:t>DEFINIZIONE </a:t>
            </a:r>
            <a:r>
              <a:rPr lang="it-IT" cap="all" dirty="0"/>
              <a:t>DI </a:t>
            </a:r>
            <a:r>
              <a:rPr lang="it-IT" cap="all" dirty="0" smtClean="0"/>
              <a:t>RESIDENZA</a:t>
            </a:r>
            <a:br>
              <a:rPr lang="it-IT" cap="all" dirty="0" smtClean="0"/>
            </a:br>
            <a:r>
              <a:rPr lang="it-IT" cap="all" dirty="0" smtClean="0"/>
              <a:t>elementi attivanti</a:t>
            </a:r>
            <a:endParaRPr lang="it-IT" cap="all" dirty="0"/>
          </a:p>
        </p:txBody>
      </p:sp>
    </p:spTree>
    <p:extLst>
      <p:ext uri="{BB962C8B-B14F-4D97-AF65-F5344CB8AC3E}">
        <p14:creationId xmlns:p14="http://schemas.microsoft.com/office/powerpoint/2010/main" val="1835622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PwC">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DB536A"/>
      </a:accent4>
      <a:accent5>
        <a:srgbClr val="A32020"/>
      </a:accent5>
      <a:accent6>
        <a:srgbClr val="E0301E"/>
      </a:accent6>
      <a:hlink>
        <a:srgbClr val="DC6900"/>
      </a:hlink>
      <a:folHlink>
        <a:srgbClr val="DC690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4996</TotalTime>
  <Words>5472</Words>
  <Application>Microsoft Office PowerPoint</Application>
  <PresentationFormat>Presentazione su schermo (4:3)</PresentationFormat>
  <Paragraphs>657</Paragraphs>
  <Slides>57</Slides>
  <Notes>50</Notes>
  <HiddenSlides>0</HiddenSlides>
  <MMClips>0</MMClips>
  <ScaleCrop>false</ScaleCrop>
  <HeadingPairs>
    <vt:vector size="4" baseType="variant">
      <vt:variant>
        <vt:lpstr>Tema</vt:lpstr>
      </vt:variant>
      <vt:variant>
        <vt:i4>1</vt:i4>
      </vt:variant>
      <vt:variant>
        <vt:lpstr>Titoli diapositive</vt:lpstr>
      </vt:variant>
      <vt:variant>
        <vt:i4>57</vt:i4>
      </vt:variant>
    </vt:vector>
  </HeadingPairs>
  <TitlesOfParts>
    <vt:vector size="58" baseType="lpstr">
      <vt:lpstr>PwC</vt:lpstr>
      <vt:lpstr>Presentazione standard di PowerPoint</vt:lpstr>
      <vt:lpstr>Sommario</vt:lpstr>
      <vt:lpstr>1. Definizione di residenza  ELEMENTI ATTIVANTI </vt:lpstr>
      <vt:lpstr>DEFINIZIONE DI RESIDENZA  elementi attivanti</vt:lpstr>
      <vt:lpstr>DEFINIZIONE DI RESIDENZA Elementi attivanti</vt:lpstr>
      <vt:lpstr>DEFINIZIONE DI RESIDENZA  elementi attivanti</vt:lpstr>
      <vt:lpstr>DEFINIZIONE DI RESIDENZA  elementi attivanti</vt:lpstr>
      <vt:lpstr>DEFINIZIONE DI RESIDENZA  elementi attivanti</vt:lpstr>
      <vt:lpstr>DEFINIZIONE DI RESIDENZA elementi attivanti</vt:lpstr>
      <vt:lpstr>DEFINIZIONE DI RESIDENZA  elementi attivanti</vt:lpstr>
      <vt:lpstr>DEFINIZIONE DI RESIDENZA  elementi attivanti</vt:lpstr>
      <vt:lpstr>DEFINIZIONE DI RESIDENZA  elementi attivanti</vt:lpstr>
      <vt:lpstr>DEFINIZIONE DI RESIDENZA  elementi attivanti</vt:lpstr>
      <vt:lpstr>DEFINIZIONE DI RESIDENZA  elementi attivanti</vt:lpstr>
      <vt:lpstr>2. PRESUNZIONE di esterovestizione  Elementi attivanti</vt:lpstr>
      <vt:lpstr>prEsunzione DI esterovestizione elementi attivanti</vt:lpstr>
      <vt:lpstr>prEsunzione DI esterovestizione elementi attivanti</vt:lpstr>
      <vt:lpstr> </vt:lpstr>
      <vt:lpstr> </vt:lpstr>
      <vt:lpstr>prEsunzione DI esterovestizione elementi attivanti</vt:lpstr>
      <vt:lpstr>prEsunzione DI esterovestizione  elementi attivanti</vt:lpstr>
      <vt:lpstr> </vt:lpstr>
      <vt:lpstr>prEsunzione DI esterovestizione elementi attivanti</vt:lpstr>
      <vt:lpstr>3. La prova  della  RESIDENZA </vt:lpstr>
      <vt:lpstr>LA PROVA DELLA RESIDENZA</vt:lpstr>
      <vt:lpstr>LA PROVA DELLA RESIDENZA</vt:lpstr>
      <vt:lpstr>DEFINIZIONE DI RESIDENZA  elementi attivanti</vt:lpstr>
      <vt:lpstr>LA PROVA DELLA RESIDENZA ELEMENTI PROBATORI  </vt:lpstr>
      <vt:lpstr>LA PROVA DELLA RESIDENZA ELEMENTI PROBATORI  </vt:lpstr>
      <vt:lpstr>La prova dellA RESIDENZA ELEMENTI PROBATORI   </vt:lpstr>
      <vt:lpstr>LA PROVA DELLA RESIDENZA ELEMENTI PROBATORI </vt:lpstr>
      <vt:lpstr>LA PROVA DELLA RESIDENZA ELEMENTI PROBATORI</vt:lpstr>
      <vt:lpstr>LA PROVA DELL’ESTEROVESTIZIONE ELEMENTI PROBATORI</vt:lpstr>
      <vt:lpstr>LA PROVA DELLA RESIDENZA ELEMENTI PROBATORI</vt:lpstr>
      <vt:lpstr>4. Esterovestizione e interpello  </vt:lpstr>
      <vt:lpstr>Esterovestizione e interpello </vt:lpstr>
      <vt:lpstr>Esterovestizione e interpello </vt:lpstr>
      <vt:lpstr>Esterovestizione e interpello </vt:lpstr>
      <vt:lpstr>Esterovestizione e interpello Art. 167 del TUIR e art. 11, L. 212/2000: le CFC e l’interpello </vt:lpstr>
      <vt:lpstr>Esterovestizione e interpello  Art. 167 del TUIR e art. 11, L. 212/2000: le CFC e l’interpello </vt:lpstr>
      <vt:lpstr>Esterovestizione e interpello </vt:lpstr>
      <vt:lpstr>Esterovestizione e interpello </vt:lpstr>
      <vt:lpstr>Esterovestizione e interpello </vt:lpstr>
      <vt:lpstr>Esterovestizione e interpello </vt:lpstr>
      <vt:lpstr>Esterovestizione e interpello </vt:lpstr>
      <vt:lpstr>Esterovestizione e interpello </vt:lpstr>
      <vt:lpstr>Esterovestizione e interpello </vt:lpstr>
      <vt:lpstr>Esterovestizione e interpello </vt:lpstr>
      <vt:lpstr>Esterovestizione e interpello </vt:lpstr>
      <vt:lpstr>5. GLI ADEMPIMENTI DELLA SOCIETà ESTEROVESTITA</vt:lpstr>
      <vt:lpstr>GLI ADEMPIMENTI DELLA SOCIETÀ ESTEROVESTITA</vt:lpstr>
      <vt:lpstr>GLI ADEMPIMENTI DELLA SOCIETÀ ESTEROVESTITA</vt:lpstr>
      <vt:lpstr>GLI ADEMPIMENTI DELLA SOCIETÀ ESTEROVESTITA</vt:lpstr>
      <vt:lpstr>GLI ADEMPIMENTI DELLA SOCIETÀ ESTEROVESTITA</vt:lpstr>
      <vt:lpstr>GLI ADEMPIMENTI DELLA SOCIETÀ ESTEROVESTITA</vt:lpstr>
      <vt:lpstr>6. La legge delega </vt:lpstr>
      <vt:lpstr>LA LEGGE DELEGA: L. 11 marzo 2014, n. 23, art. 12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Confine tra «esterovestizione» e «direzione e coordinamento»</dc:title>
  <dc:creator>Valeria Calabi</dc:creator>
  <cp:lastModifiedBy>Valeria Calabi</cp:lastModifiedBy>
  <cp:revision>571</cp:revision>
  <cp:lastPrinted>2014-10-20T13:16:30Z</cp:lastPrinted>
  <dcterms:created xsi:type="dcterms:W3CDTF">2010-09-07T13:26:45Z</dcterms:created>
  <dcterms:modified xsi:type="dcterms:W3CDTF">2014-10-20T15:36:32Z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6</vt:lpwstr>
  </property>
</Properties>
</file>